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7315200" cx="13716000"/>
  <p:notesSz cx="6858000" cy="9144000"/>
  <p:embeddedFontLst>
    <p:embeddedFont>
      <p:font typeface="Book Antiqua"/>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04">
          <p15:clr>
            <a:srgbClr val="A4A3A4"/>
          </p15:clr>
        </p15:guide>
        <p15:guide id="2" pos="4320">
          <p15:clr>
            <a:srgbClr val="A4A3A4"/>
          </p15:clr>
        </p15:guide>
      </p15:sldGuideLst>
    </p:ext>
    <p:ext uri="http://customooxmlschemas.google.com/">
      <go:slidesCustomData xmlns:go="http://customooxmlschemas.google.com/" r:id="rId44" roundtripDataSignature="AMtx7mhsRgxUg6O45CVAPl7fNhgMglsl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DD5FF4-342E-45B3-9598-BB00CCDA5441}">
  <a:tblStyle styleId="{B1DD5FF4-342E-45B3-9598-BB00CCDA5441}"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04" orient="horz"/>
        <p:guide pos="432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ookAntiqua-regular.fntdata"/><Relationship Id="rId20" Type="http://schemas.openxmlformats.org/officeDocument/2006/relationships/slide" Target="slides/slide14.xml"/><Relationship Id="rId42" Type="http://schemas.openxmlformats.org/officeDocument/2006/relationships/font" Target="fonts/BookAntiqua-italic.fntdata"/><Relationship Id="rId41" Type="http://schemas.openxmlformats.org/officeDocument/2006/relationships/font" Target="fonts/BookAntiqua-bold.fntdata"/><Relationship Id="rId22" Type="http://schemas.openxmlformats.org/officeDocument/2006/relationships/slide" Target="slides/slide16.xml"/><Relationship Id="rId44" Type="http://customschemas.google.com/relationships/presentationmetadata" Target="metadata"/><Relationship Id="rId21" Type="http://schemas.openxmlformats.org/officeDocument/2006/relationships/slide" Target="slides/slide15.xml"/><Relationship Id="rId43" Type="http://schemas.openxmlformats.org/officeDocument/2006/relationships/font" Target="fonts/BookAntiqua-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
        <p:nvSpPr>
          <p:cNvPr id="88" name="Google Shape;88;p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course code and title</a:t>
            </a:r>
            <a:endParaRPr/>
          </a:p>
        </p:txBody>
      </p:sp>
      <p:sp>
        <p:nvSpPr>
          <p:cNvPr id="89" name="Google Shape;89;p1: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lang="en-GB"/>
              <a:t>13 May 2021</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4: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5: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7: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p9: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p10: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8: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33: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11: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34: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dd981d498f_1_0: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dd981d498f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dd981d498f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p2: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35: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36: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dd981d498f_1_8: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dd981d498f_1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dd981d498f_1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37: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38: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p12: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39: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40: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41: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42: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3: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p16: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43: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p19: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7" name="Google Shape;337;p20: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4: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5: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p6: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p7: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9f1cbd273_3_1: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gd9f1cbd273_3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gd9f1cbd273_3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8: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2"/>
          <p:cNvSpPr txBox="1"/>
          <p:nvPr>
            <p:ph type="ctrTitle"/>
          </p:nvPr>
        </p:nvSpPr>
        <p:spPr>
          <a:xfrm>
            <a:off x="1028700" y="2272455"/>
            <a:ext cx="11658600" cy="1568027"/>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2"/>
          <p:cNvSpPr txBox="1"/>
          <p:nvPr>
            <p:ph idx="1" type="subTitle"/>
          </p:nvPr>
        </p:nvSpPr>
        <p:spPr>
          <a:xfrm>
            <a:off x="2057400" y="4145280"/>
            <a:ext cx="9601200" cy="186944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22"/>
          <p:cNvSpPr txBox="1"/>
          <p:nvPr>
            <p:ph idx="10" type="dt"/>
          </p:nvPr>
        </p:nvSpPr>
        <p:spPr>
          <a:xfrm>
            <a:off x="685800" y="6780108"/>
            <a:ext cx="3200400" cy="38946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2"/>
          <p:cNvSpPr txBox="1"/>
          <p:nvPr>
            <p:ph idx="11" type="ftr"/>
          </p:nvPr>
        </p:nvSpPr>
        <p:spPr>
          <a:xfrm>
            <a:off x="4686300" y="6780108"/>
            <a:ext cx="4343400" cy="38946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2"/>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1"/>
          <p:cNvSpPr txBox="1"/>
          <p:nvPr>
            <p:ph type="title"/>
          </p:nvPr>
        </p:nvSpPr>
        <p:spPr>
          <a:xfrm>
            <a:off x="685800" y="292947"/>
            <a:ext cx="12344400" cy="12192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1"/>
          <p:cNvSpPr txBox="1"/>
          <p:nvPr>
            <p:ph idx="1" type="body"/>
          </p:nvPr>
        </p:nvSpPr>
        <p:spPr>
          <a:xfrm rot="5400000">
            <a:off x="4444153" y="-2051471"/>
            <a:ext cx="4827694" cy="12344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31"/>
          <p:cNvSpPr txBox="1"/>
          <p:nvPr>
            <p:ph idx="10" type="dt"/>
          </p:nvPr>
        </p:nvSpPr>
        <p:spPr>
          <a:xfrm>
            <a:off x="685800" y="6780108"/>
            <a:ext cx="3200400" cy="38946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1"/>
          <p:cNvSpPr txBox="1"/>
          <p:nvPr>
            <p:ph idx="11" type="ftr"/>
          </p:nvPr>
        </p:nvSpPr>
        <p:spPr>
          <a:xfrm>
            <a:off x="4686300" y="6780108"/>
            <a:ext cx="4343400" cy="38946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1"/>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2"/>
          <p:cNvSpPr txBox="1"/>
          <p:nvPr>
            <p:ph type="title"/>
          </p:nvPr>
        </p:nvSpPr>
        <p:spPr>
          <a:xfrm rot="5400000">
            <a:off x="14109911" y="1099187"/>
            <a:ext cx="6241627" cy="462915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2"/>
          <p:cNvSpPr txBox="1"/>
          <p:nvPr>
            <p:ph idx="1" type="body"/>
          </p:nvPr>
        </p:nvSpPr>
        <p:spPr>
          <a:xfrm rot="5400000">
            <a:off x="4737312" y="-3415662"/>
            <a:ext cx="6241627" cy="1365885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32"/>
          <p:cNvSpPr txBox="1"/>
          <p:nvPr>
            <p:ph idx="10" type="dt"/>
          </p:nvPr>
        </p:nvSpPr>
        <p:spPr>
          <a:xfrm>
            <a:off x="685800" y="6780108"/>
            <a:ext cx="3200400" cy="38946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2"/>
          <p:cNvSpPr txBox="1"/>
          <p:nvPr>
            <p:ph idx="11" type="ftr"/>
          </p:nvPr>
        </p:nvSpPr>
        <p:spPr>
          <a:xfrm>
            <a:off x="4686300" y="6780108"/>
            <a:ext cx="4343400" cy="38946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2"/>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3"/>
          <p:cNvSpPr txBox="1"/>
          <p:nvPr>
            <p:ph type="title"/>
          </p:nvPr>
        </p:nvSpPr>
        <p:spPr>
          <a:xfrm>
            <a:off x="685800" y="292947"/>
            <a:ext cx="12344400" cy="12192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3"/>
          <p:cNvSpPr txBox="1"/>
          <p:nvPr>
            <p:ph idx="1" type="body"/>
          </p:nvPr>
        </p:nvSpPr>
        <p:spPr>
          <a:xfrm>
            <a:off x="685800" y="1706882"/>
            <a:ext cx="12344400" cy="4827694"/>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23"/>
          <p:cNvSpPr txBox="1"/>
          <p:nvPr>
            <p:ph idx="10" type="dt"/>
          </p:nvPr>
        </p:nvSpPr>
        <p:spPr>
          <a:xfrm>
            <a:off x="685800" y="6780108"/>
            <a:ext cx="3200400" cy="38946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3"/>
          <p:cNvSpPr txBox="1"/>
          <p:nvPr>
            <p:ph idx="11" type="ftr"/>
          </p:nvPr>
        </p:nvSpPr>
        <p:spPr>
          <a:xfrm>
            <a:off x="4686300" y="6780108"/>
            <a:ext cx="4343400" cy="38946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3"/>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24"/>
          <p:cNvSpPr txBox="1"/>
          <p:nvPr>
            <p:ph idx="10" type="dt"/>
          </p:nvPr>
        </p:nvSpPr>
        <p:spPr>
          <a:xfrm>
            <a:off x="685800" y="6780108"/>
            <a:ext cx="3200400" cy="38946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4"/>
          <p:cNvSpPr txBox="1"/>
          <p:nvPr>
            <p:ph idx="11" type="ftr"/>
          </p:nvPr>
        </p:nvSpPr>
        <p:spPr>
          <a:xfrm>
            <a:off x="4686300" y="6780108"/>
            <a:ext cx="4343400" cy="38946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4"/>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5"/>
          <p:cNvSpPr txBox="1"/>
          <p:nvPr>
            <p:ph type="title"/>
          </p:nvPr>
        </p:nvSpPr>
        <p:spPr>
          <a:xfrm>
            <a:off x="1083470" y="4700695"/>
            <a:ext cx="11658600" cy="145288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5"/>
          <p:cNvSpPr txBox="1"/>
          <p:nvPr>
            <p:ph idx="1" type="body"/>
          </p:nvPr>
        </p:nvSpPr>
        <p:spPr>
          <a:xfrm>
            <a:off x="1083470" y="3100495"/>
            <a:ext cx="11658600" cy="1600199"/>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4" name="Google Shape;34;p25"/>
          <p:cNvSpPr txBox="1"/>
          <p:nvPr>
            <p:ph idx="10" type="dt"/>
          </p:nvPr>
        </p:nvSpPr>
        <p:spPr>
          <a:xfrm>
            <a:off x="685800" y="6780108"/>
            <a:ext cx="3200400" cy="38946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5"/>
          <p:cNvSpPr txBox="1"/>
          <p:nvPr>
            <p:ph idx="11" type="ftr"/>
          </p:nvPr>
        </p:nvSpPr>
        <p:spPr>
          <a:xfrm>
            <a:off x="4686300" y="6780108"/>
            <a:ext cx="4343400" cy="38946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5"/>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6"/>
          <p:cNvSpPr txBox="1"/>
          <p:nvPr>
            <p:ph type="title"/>
          </p:nvPr>
        </p:nvSpPr>
        <p:spPr>
          <a:xfrm>
            <a:off x="685800" y="292947"/>
            <a:ext cx="12344400" cy="12192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6"/>
          <p:cNvSpPr txBox="1"/>
          <p:nvPr>
            <p:ph idx="1" type="body"/>
          </p:nvPr>
        </p:nvSpPr>
        <p:spPr>
          <a:xfrm>
            <a:off x="1028700" y="1706882"/>
            <a:ext cx="9144000" cy="4827694"/>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0" name="Google Shape;40;p26"/>
          <p:cNvSpPr txBox="1"/>
          <p:nvPr>
            <p:ph idx="2" type="body"/>
          </p:nvPr>
        </p:nvSpPr>
        <p:spPr>
          <a:xfrm>
            <a:off x="10401300" y="1706882"/>
            <a:ext cx="9144000" cy="4827694"/>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1" name="Google Shape;41;p26"/>
          <p:cNvSpPr txBox="1"/>
          <p:nvPr>
            <p:ph idx="10" type="dt"/>
          </p:nvPr>
        </p:nvSpPr>
        <p:spPr>
          <a:xfrm>
            <a:off x="685800" y="6780108"/>
            <a:ext cx="3200400" cy="38946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6"/>
          <p:cNvSpPr txBox="1"/>
          <p:nvPr>
            <p:ph idx="11" type="ftr"/>
          </p:nvPr>
        </p:nvSpPr>
        <p:spPr>
          <a:xfrm>
            <a:off x="4686300" y="6780108"/>
            <a:ext cx="4343400" cy="38946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6"/>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7"/>
          <p:cNvSpPr txBox="1"/>
          <p:nvPr>
            <p:ph type="title"/>
          </p:nvPr>
        </p:nvSpPr>
        <p:spPr>
          <a:xfrm>
            <a:off x="685800" y="292947"/>
            <a:ext cx="12344400" cy="12192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7"/>
          <p:cNvSpPr txBox="1"/>
          <p:nvPr>
            <p:ph idx="1" type="body"/>
          </p:nvPr>
        </p:nvSpPr>
        <p:spPr>
          <a:xfrm>
            <a:off x="685800" y="1637454"/>
            <a:ext cx="6060282" cy="682413"/>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27"/>
          <p:cNvSpPr txBox="1"/>
          <p:nvPr>
            <p:ph idx="2" type="body"/>
          </p:nvPr>
        </p:nvSpPr>
        <p:spPr>
          <a:xfrm>
            <a:off x="685800" y="2319867"/>
            <a:ext cx="6060282" cy="4214707"/>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27"/>
          <p:cNvSpPr txBox="1"/>
          <p:nvPr>
            <p:ph idx="3" type="body"/>
          </p:nvPr>
        </p:nvSpPr>
        <p:spPr>
          <a:xfrm>
            <a:off x="6967539" y="1637454"/>
            <a:ext cx="6062663" cy="682413"/>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9" name="Google Shape;49;p27"/>
          <p:cNvSpPr txBox="1"/>
          <p:nvPr>
            <p:ph idx="4" type="body"/>
          </p:nvPr>
        </p:nvSpPr>
        <p:spPr>
          <a:xfrm>
            <a:off x="6967539" y="2319867"/>
            <a:ext cx="6062663" cy="4214707"/>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0" name="Google Shape;50;p27"/>
          <p:cNvSpPr txBox="1"/>
          <p:nvPr>
            <p:ph idx="10" type="dt"/>
          </p:nvPr>
        </p:nvSpPr>
        <p:spPr>
          <a:xfrm>
            <a:off x="685800" y="6780108"/>
            <a:ext cx="3200400" cy="38946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7"/>
          <p:cNvSpPr txBox="1"/>
          <p:nvPr>
            <p:ph idx="11" type="ftr"/>
          </p:nvPr>
        </p:nvSpPr>
        <p:spPr>
          <a:xfrm>
            <a:off x="4686300" y="6780108"/>
            <a:ext cx="4343400" cy="38946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7"/>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8"/>
          <p:cNvSpPr txBox="1"/>
          <p:nvPr>
            <p:ph type="title"/>
          </p:nvPr>
        </p:nvSpPr>
        <p:spPr>
          <a:xfrm>
            <a:off x="685800" y="292947"/>
            <a:ext cx="12344400" cy="12192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8"/>
          <p:cNvSpPr txBox="1"/>
          <p:nvPr>
            <p:ph idx="10" type="dt"/>
          </p:nvPr>
        </p:nvSpPr>
        <p:spPr>
          <a:xfrm>
            <a:off x="685800" y="6780108"/>
            <a:ext cx="3200400" cy="38946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8"/>
          <p:cNvSpPr txBox="1"/>
          <p:nvPr>
            <p:ph idx="11" type="ftr"/>
          </p:nvPr>
        </p:nvSpPr>
        <p:spPr>
          <a:xfrm>
            <a:off x="4686300" y="6780108"/>
            <a:ext cx="4343400" cy="38946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8"/>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9"/>
          <p:cNvSpPr txBox="1"/>
          <p:nvPr>
            <p:ph type="title"/>
          </p:nvPr>
        </p:nvSpPr>
        <p:spPr>
          <a:xfrm>
            <a:off x="685801" y="291253"/>
            <a:ext cx="4512470" cy="123952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9"/>
          <p:cNvSpPr txBox="1"/>
          <p:nvPr>
            <p:ph idx="1" type="body"/>
          </p:nvPr>
        </p:nvSpPr>
        <p:spPr>
          <a:xfrm>
            <a:off x="5362576" y="291255"/>
            <a:ext cx="7667625" cy="6243321"/>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29"/>
          <p:cNvSpPr txBox="1"/>
          <p:nvPr>
            <p:ph idx="2" type="body"/>
          </p:nvPr>
        </p:nvSpPr>
        <p:spPr>
          <a:xfrm>
            <a:off x="685801" y="1530775"/>
            <a:ext cx="4512470" cy="500380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29"/>
          <p:cNvSpPr txBox="1"/>
          <p:nvPr>
            <p:ph idx="10" type="dt"/>
          </p:nvPr>
        </p:nvSpPr>
        <p:spPr>
          <a:xfrm>
            <a:off x="685800" y="6780108"/>
            <a:ext cx="3200400" cy="38946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9"/>
          <p:cNvSpPr txBox="1"/>
          <p:nvPr>
            <p:ph idx="11" type="ftr"/>
          </p:nvPr>
        </p:nvSpPr>
        <p:spPr>
          <a:xfrm>
            <a:off x="4686300" y="6780108"/>
            <a:ext cx="4343400" cy="38946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9"/>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0"/>
          <p:cNvSpPr txBox="1"/>
          <p:nvPr>
            <p:ph type="title"/>
          </p:nvPr>
        </p:nvSpPr>
        <p:spPr>
          <a:xfrm>
            <a:off x="2688432" y="5120640"/>
            <a:ext cx="8229600" cy="60452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0"/>
          <p:cNvSpPr/>
          <p:nvPr>
            <p:ph idx="2" type="pic"/>
          </p:nvPr>
        </p:nvSpPr>
        <p:spPr>
          <a:xfrm>
            <a:off x="2688432" y="653627"/>
            <a:ext cx="8229600" cy="438912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30"/>
          <p:cNvSpPr txBox="1"/>
          <p:nvPr>
            <p:ph idx="1" type="body"/>
          </p:nvPr>
        </p:nvSpPr>
        <p:spPr>
          <a:xfrm>
            <a:off x="2688432" y="5725161"/>
            <a:ext cx="8229600" cy="85851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30"/>
          <p:cNvSpPr txBox="1"/>
          <p:nvPr>
            <p:ph idx="10" type="dt"/>
          </p:nvPr>
        </p:nvSpPr>
        <p:spPr>
          <a:xfrm>
            <a:off x="685800" y="6780108"/>
            <a:ext cx="3200400" cy="38946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0"/>
          <p:cNvSpPr txBox="1"/>
          <p:nvPr>
            <p:ph idx="11" type="ftr"/>
          </p:nvPr>
        </p:nvSpPr>
        <p:spPr>
          <a:xfrm>
            <a:off x="4686300" y="6780108"/>
            <a:ext cx="4343400" cy="38946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0"/>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685800" y="292947"/>
            <a:ext cx="12344400" cy="12192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1"/>
          <p:cNvSpPr txBox="1"/>
          <p:nvPr>
            <p:ph idx="1" type="body"/>
          </p:nvPr>
        </p:nvSpPr>
        <p:spPr>
          <a:xfrm>
            <a:off x="685800" y="1706882"/>
            <a:ext cx="12344400" cy="4827694"/>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1"/>
          <p:cNvSpPr txBox="1"/>
          <p:nvPr>
            <p:ph idx="10" type="dt"/>
          </p:nvPr>
        </p:nvSpPr>
        <p:spPr>
          <a:xfrm>
            <a:off x="685800" y="6780108"/>
            <a:ext cx="3200400" cy="389467"/>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1"/>
          <p:cNvSpPr txBox="1"/>
          <p:nvPr>
            <p:ph idx="11" type="ftr"/>
          </p:nvPr>
        </p:nvSpPr>
        <p:spPr>
          <a:xfrm>
            <a:off x="4686300" y="6780108"/>
            <a:ext cx="4343400" cy="389467"/>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1"/>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
          <p:cNvSpPr txBox="1"/>
          <p:nvPr>
            <p:ph type="ctrTitle"/>
          </p:nvPr>
        </p:nvSpPr>
        <p:spPr>
          <a:xfrm>
            <a:off x="1066800" y="2659592"/>
            <a:ext cx="11658600" cy="706753"/>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Calibri"/>
              <a:buNone/>
            </a:pPr>
            <a:br>
              <a:rPr lang="en-GB" sz="3200"/>
            </a:br>
            <a:endParaRPr sz="3200"/>
          </a:p>
        </p:txBody>
      </p:sp>
      <p:sp>
        <p:nvSpPr>
          <p:cNvPr id="93" name="Google Shape;93;p1"/>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94" name="Google Shape;94;p1"/>
          <p:cNvSpPr txBox="1"/>
          <p:nvPr>
            <p:ph idx="11" type="ftr"/>
          </p:nvPr>
        </p:nvSpPr>
        <p:spPr>
          <a:xfrm>
            <a:off x="3048000" y="6780108"/>
            <a:ext cx="9296400" cy="38946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a:p>
          <a:p>
            <a:pPr indent="0" lvl="0" marL="0" rtl="0" algn="ctr">
              <a:lnSpc>
                <a:spcPct val="100000"/>
              </a:lnSpc>
              <a:spcBef>
                <a:spcPts val="0"/>
              </a:spcBef>
              <a:spcAft>
                <a:spcPts val="0"/>
              </a:spcAft>
              <a:buSzPts val="1400"/>
              <a:buNone/>
            </a:pPr>
            <a:r>
              <a:t/>
            </a:r>
            <a:endParaRPr/>
          </a:p>
        </p:txBody>
      </p:sp>
      <p:sp>
        <p:nvSpPr>
          <p:cNvPr id="95" name="Google Shape;95;p1"/>
          <p:cNvSpPr txBox="1"/>
          <p:nvPr/>
        </p:nvSpPr>
        <p:spPr>
          <a:xfrm>
            <a:off x="1066800" y="2209800"/>
            <a:ext cx="11658600" cy="115654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Calibri"/>
              <a:buNone/>
            </a:pPr>
            <a:br>
              <a:rPr b="0" i="0" lang="en-GB" sz="3200" u="none" cap="none" strike="noStrike">
                <a:solidFill>
                  <a:schemeClr val="dk1"/>
                </a:solidFill>
                <a:latin typeface="Calibri"/>
                <a:ea typeface="Calibri"/>
                <a:cs typeface="Calibri"/>
                <a:sym typeface="Calibri"/>
              </a:rPr>
            </a:br>
            <a:endParaRPr b="0" i="0" sz="3200" u="none" cap="none" strike="noStrike">
              <a:solidFill>
                <a:schemeClr val="dk1"/>
              </a:solidFill>
              <a:latin typeface="Calibri"/>
              <a:ea typeface="Calibri"/>
              <a:cs typeface="Calibri"/>
              <a:sym typeface="Calibri"/>
            </a:endParaRPr>
          </a:p>
        </p:txBody>
      </p:sp>
      <p:sp>
        <p:nvSpPr>
          <p:cNvPr id="96" name="Google Shape;96;p1"/>
          <p:cNvSpPr txBox="1"/>
          <p:nvPr/>
        </p:nvSpPr>
        <p:spPr>
          <a:xfrm>
            <a:off x="3048000" y="1295400"/>
            <a:ext cx="7620000" cy="4648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2000"/>
              <a:buFont typeface="Arial"/>
              <a:buNone/>
            </a:pPr>
            <a:r>
              <a:t/>
            </a:r>
            <a:endParaRPr b="1" i="0" sz="2000" u="none" cap="none" strike="noStrike">
              <a:solidFill>
                <a:schemeClr val="dk1"/>
              </a:solidFill>
              <a:latin typeface="Book Antiqua"/>
              <a:ea typeface="Book Antiqua"/>
              <a:cs typeface="Book Antiqua"/>
              <a:sym typeface="Book Antiqua"/>
            </a:endParaRPr>
          </a:p>
          <a:p>
            <a:pPr indent="0" lvl="0" marL="0" marR="0" rtl="0" algn="ctr">
              <a:lnSpc>
                <a:spcPct val="100000"/>
              </a:lnSpc>
              <a:spcBef>
                <a:spcPts val="480"/>
              </a:spcBef>
              <a:spcAft>
                <a:spcPts val="0"/>
              </a:spcAft>
              <a:buClr>
                <a:srgbClr val="222222"/>
              </a:buClr>
              <a:buSzPts val="2400"/>
              <a:buFont typeface="Arial"/>
              <a:buNone/>
            </a:pPr>
            <a:r>
              <a:rPr b="0" i="0" lang="en-GB" sz="2400" u="none" cap="none" strike="noStrike">
                <a:solidFill>
                  <a:srgbClr val="222222"/>
                </a:solidFill>
                <a:latin typeface="Book Antiqua"/>
                <a:ea typeface="Book Antiqua"/>
                <a:cs typeface="Book Antiqua"/>
                <a:sym typeface="Book Antiqua"/>
              </a:rPr>
              <a:t>"Review of Mini Project”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480"/>
              </a:spcBef>
              <a:spcAft>
                <a:spcPts val="0"/>
              </a:spcAft>
              <a:buClr>
                <a:srgbClr val="222222"/>
              </a:buClr>
              <a:buSzPts val="2400"/>
              <a:buFont typeface="Arial"/>
              <a:buNone/>
            </a:pPr>
            <a:r>
              <a:rPr b="0" i="0" lang="en-GB" sz="2400" u="none" cap="none" strike="noStrike">
                <a:solidFill>
                  <a:srgbClr val="222222"/>
                </a:solidFill>
                <a:latin typeface="Book Antiqua"/>
                <a:ea typeface="Book Antiqua"/>
                <a:cs typeface="Book Antiqua"/>
                <a:sym typeface="Book Antiqua"/>
              </a:rPr>
              <a:t>for E-3 2016 CSE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240"/>
              </a:spcBef>
              <a:spcAft>
                <a:spcPts val="0"/>
              </a:spcAft>
              <a:buClr>
                <a:srgbClr val="888888"/>
              </a:buClr>
              <a:buSzPts val="1200"/>
              <a:buFont typeface="Arial"/>
              <a:buNone/>
            </a:pPr>
            <a:r>
              <a:t/>
            </a:r>
            <a:endParaRPr b="0" i="1" sz="1200" u="sng" cap="none" strike="noStrike">
              <a:solidFill>
                <a:srgbClr val="222222"/>
              </a:solidFill>
              <a:latin typeface="Book Antiqua"/>
              <a:ea typeface="Book Antiqua"/>
              <a:cs typeface="Book Antiqua"/>
              <a:sym typeface="Book Antiqua"/>
            </a:endParaRPr>
          </a:p>
          <a:p>
            <a:pPr indent="0" lvl="0" marL="0" marR="0" rtl="0" algn="ctr">
              <a:lnSpc>
                <a:spcPct val="100000"/>
              </a:lnSpc>
              <a:spcBef>
                <a:spcPts val="360"/>
              </a:spcBef>
              <a:spcAft>
                <a:spcPts val="0"/>
              </a:spcAft>
              <a:buClr>
                <a:schemeClr val="dk1"/>
              </a:buClr>
              <a:buSzPts val="1800"/>
              <a:buFont typeface="Arial"/>
              <a:buNone/>
            </a:pPr>
            <a:r>
              <a:rPr b="1" i="1" lang="en-GB" sz="1800" u="none" cap="none" strike="noStrike">
                <a:solidFill>
                  <a:schemeClr val="dk1"/>
                </a:solidFill>
                <a:latin typeface="Book Antiqua"/>
                <a:ea typeface="Book Antiqua"/>
                <a:cs typeface="Book Antiqua"/>
                <a:sym typeface="Book Antiqua"/>
              </a:rPr>
              <a:t>Submitted as part of Mini Project.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360"/>
              </a:spcBef>
              <a:spcAft>
                <a:spcPts val="0"/>
              </a:spcAft>
              <a:buClr>
                <a:srgbClr val="888888"/>
              </a:buClr>
              <a:buSzPts val="1800"/>
              <a:buFont typeface="Arial"/>
              <a:buNone/>
            </a:pPr>
            <a:r>
              <a:t/>
            </a:r>
            <a:endParaRPr b="1" i="1" sz="1800" u="none" cap="none" strike="noStrike">
              <a:solidFill>
                <a:schemeClr val="dk1"/>
              </a:solidFill>
              <a:latin typeface="Book Antiqua"/>
              <a:ea typeface="Book Antiqua"/>
              <a:cs typeface="Book Antiqua"/>
              <a:sym typeface="Book Antiqua"/>
            </a:endParaRPr>
          </a:p>
          <a:p>
            <a:pPr indent="0" lvl="0" marL="0" marR="0" rtl="0" algn="ctr">
              <a:lnSpc>
                <a:spcPct val="100000"/>
              </a:lnSpc>
              <a:spcBef>
                <a:spcPts val="320"/>
              </a:spcBef>
              <a:spcAft>
                <a:spcPts val="0"/>
              </a:spcAft>
              <a:buClr>
                <a:schemeClr val="dk1"/>
              </a:buClr>
              <a:buSzPts val="1600"/>
              <a:buFont typeface="Arial"/>
              <a:buNone/>
            </a:pPr>
            <a:r>
              <a:rPr b="1" i="0" lang="en-GB" sz="1600" u="none" cap="none" strike="noStrike">
                <a:solidFill>
                  <a:schemeClr val="dk1"/>
                </a:solidFill>
                <a:latin typeface="Book Antiqua"/>
                <a:ea typeface="Book Antiqua"/>
                <a:cs typeface="Book Antiqua"/>
                <a:sym typeface="Book Antiqua"/>
              </a:rPr>
              <a:t>M. Laxminarayan</a:t>
            </a:r>
            <a:r>
              <a:rPr b="1" lang="en-GB" sz="1600">
                <a:solidFill>
                  <a:schemeClr val="dk1"/>
                </a:solidFill>
                <a:latin typeface="Book Antiqua"/>
                <a:ea typeface="Book Antiqua"/>
                <a:cs typeface="Book Antiqua"/>
                <a:sym typeface="Book Antiqua"/>
              </a:rPr>
              <a:t>a</a:t>
            </a:r>
            <a:endParaRPr b="1" i="0" sz="1600" u="none" cap="none" strike="noStrike">
              <a:solidFill>
                <a:schemeClr val="dk1"/>
              </a:solidFill>
              <a:latin typeface="Book Antiqua"/>
              <a:ea typeface="Book Antiqua"/>
              <a:cs typeface="Book Antiqua"/>
              <a:sym typeface="Book Antiqua"/>
            </a:endParaRPr>
          </a:p>
          <a:p>
            <a:pPr indent="0" lvl="0" marL="0" marR="0" rtl="0" algn="ctr">
              <a:lnSpc>
                <a:spcPct val="100000"/>
              </a:lnSpc>
              <a:spcBef>
                <a:spcPts val="240"/>
              </a:spcBef>
              <a:spcAft>
                <a:spcPts val="0"/>
              </a:spcAft>
              <a:buClr>
                <a:schemeClr val="dk1"/>
              </a:buClr>
              <a:buSzPts val="1200"/>
              <a:buFont typeface="Arial"/>
              <a:buNone/>
            </a:pPr>
            <a:r>
              <a:rPr b="1" i="0" lang="en-GB" sz="1200" u="none" cap="none" strike="noStrike">
                <a:solidFill>
                  <a:schemeClr val="dk1"/>
                </a:solidFill>
                <a:latin typeface="Book Antiqua"/>
                <a:ea typeface="Book Antiqua"/>
                <a:cs typeface="Book Antiqua"/>
                <a:sym typeface="Book Antiqua"/>
              </a:rPr>
              <a:t>S160307</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320"/>
              </a:spcBef>
              <a:spcAft>
                <a:spcPts val="0"/>
              </a:spcAft>
              <a:buClr>
                <a:schemeClr val="dk1"/>
              </a:buClr>
              <a:buSzPts val="1600"/>
              <a:buFont typeface="Arial"/>
              <a:buNone/>
            </a:pPr>
            <a:r>
              <a:rPr b="1" i="0" lang="en-GB" sz="1600" u="none" cap="none" strike="noStrike">
                <a:solidFill>
                  <a:schemeClr val="dk1"/>
                </a:solidFill>
                <a:latin typeface="Book Antiqua"/>
                <a:ea typeface="Book Antiqua"/>
                <a:cs typeface="Book Antiqua"/>
                <a:sym typeface="Book Antiqua"/>
              </a:rPr>
              <a:t>G. Rajesh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240"/>
              </a:spcBef>
              <a:spcAft>
                <a:spcPts val="0"/>
              </a:spcAft>
              <a:buClr>
                <a:schemeClr val="dk1"/>
              </a:buClr>
              <a:buSzPts val="1200"/>
              <a:buFont typeface="Arial"/>
              <a:buNone/>
            </a:pPr>
            <a:r>
              <a:rPr b="1" i="0" lang="en-GB" sz="1200" u="none" cap="none" strike="noStrike">
                <a:solidFill>
                  <a:schemeClr val="dk1"/>
                </a:solidFill>
                <a:latin typeface="Book Antiqua"/>
                <a:ea typeface="Book Antiqua"/>
                <a:cs typeface="Book Antiqua"/>
                <a:sym typeface="Book Antiqua"/>
              </a:rPr>
              <a:t>S160215</a:t>
            </a:r>
            <a:endParaRPr b="1" i="0" sz="1200" u="none" cap="none" strike="noStrike">
              <a:solidFill>
                <a:schemeClr val="dk1"/>
              </a:solidFill>
              <a:latin typeface="Book Antiqua"/>
              <a:ea typeface="Book Antiqua"/>
              <a:cs typeface="Book Antiqua"/>
              <a:sym typeface="Book Antiqua"/>
            </a:endParaRPr>
          </a:p>
          <a:p>
            <a:pPr indent="0" lvl="0" marL="0" marR="0" rtl="0" algn="ctr">
              <a:lnSpc>
                <a:spcPct val="100000"/>
              </a:lnSpc>
              <a:spcBef>
                <a:spcPts val="320"/>
              </a:spcBef>
              <a:spcAft>
                <a:spcPts val="0"/>
              </a:spcAft>
              <a:buClr>
                <a:schemeClr val="dk1"/>
              </a:buClr>
              <a:buSzPts val="1600"/>
              <a:buFont typeface="Arial"/>
              <a:buNone/>
            </a:pPr>
            <a:r>
              <a:rPr b="1" i="0" lang="en-GB" sz="1600" u="none" cap="none" strike="noStrike">
                <a:solidFill>
                  <a:schemeClr val="dk1"/>
                </a:solidFill>
                <a:latin typeface="Book Antiqua"/>
                <a:ea typeface="Book Antiqua"/>
                <a:cs typeface="Book Antiqua"/>
                <a:sym typeface="Book Antiqua"/>
              </a:rPr>
              <a:t>Y. Sai Krishna</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240"/>
              </a:spcBef>
              <a:spcAft>
                <a:spcPts val="0"/>
              </a:spcAft>
              <a:buClr>
                <a:schemeClr val="dk1"/>
              </a:buClr>
              <a:buSzPts val="1200"/>
              <a:buFont typeface="Arial"/>
              <a:buNone/>
            </a:pPr>
            <a:r>
              <a:rPr b="1" i="0" lang="en-GB" sz="1200" u="none" cap="none" strike="noStrike">
                <a:solidFill>
                  <a:schemeClr val="dk1"/>
                </a:solidFill>
                <a:latin typeface="Book Antiqua"/>
                <a:ea typeface="Book Antiqua"/>
                <a:cs typeface="Book Antiqua"/>
                <a:sym typeface="Book Antiqua"/>
              </a:rPr>
              <a:t>S160821</a:t>
            </a:r>
            <a:endParaRPr b="1" i="0" sz="1200" u="none" cap="none" strike="noStrike">
              <a:solidFill>
                <a:schemeClr val="dk1"/>
              </a:solidFill>
              <a:latin typeface="Book Antiqua"/>
              <a:ea typeface="Book Antiqua"/>
              <a:cs typeface="Book Antiqua"/>
              <a:sym typeface="Book Antiqua"/>
            </a:endParaRPr>
          </a:p>
          <a:p>
            <a:pPr indent="0" lvl="0" marL="0" marR="0" rtl="0" algn="ctr">
              <a:lnSpc>
                <a:spcPct val="100000"/>
              </a:lnSpc>
              <a:spcBef>
                <a:spcPts val="320"/>
              </a:spcBef>
              <a:spcAft>
                <a:spcPts val="0"/>
              </a:spcAft>
              <a:buClr>
                <a:schemeClr val="dk1"/>
              </a:buClr>
              <a:buSzPts val="1600"/>
              <a:buFont typeface="Arial"/>
              <a:buNone/>
            </a:pPr>
            <a:r>
              <a:rPr b="1" i="0" lang="en-GB" sz="1600" u="none" cap="none" strike="noStrike">
                <a:solidFill>
                  <a:schemeClr val="dk1"/>
                </a:solidFill>
                <a:latin typeface="Book Antiqua"/>
                <a:ea typeface="Book Antiqua"/>
                <a:cs typeface="Book Antiqua"/>
                <a:sym typeface="Book Antiqua"/>
              </a:rPr>
              <a:t>K.E Padma Kumar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240"/>
              </a:spcBef>
              <a:spcAft>
                <a:spcPts val="0"/>
              </a:spcAft>
              <a:buClr>
                <a:schemeClr val="dk1"/>
              </a:buClr>
              <a:buSzPts val="1200"/>
              <a:buFont typeface="Arial"/>
              <a:buNone/>
            </a:pPr>
            <a:r>
              <a:rPr b="1" i="0" lang="en-GB" sz="1200" u="none" cap="none" strike="noStrike">
                <a:solidFill>
                  <a:schemeClr val="dk1"/>
                </a:solidFill>
                <a:latin typeface="Book Antiqua"/>
                <a:ea typeface="Book Antiqua"/>
                <a:cs typeface="Book Antiqua"/>
                <a:sym typeface="Book Antiqua"/>
              </a:rPr>
              <a:t>S160499</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240"/>
              </a:spcBef>
              <a:spcAft>
                <a:spcPts val="0"/>
              </a:spcAft>
              <a:buClr>
                <a:schemeClr val="dk1"/>
              </a:buClr>
              <a:buSzPts val="12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280"/>
              </a:spcBef>
              <a:spcAft>
                <a:spcPts val="0"/>
              </a:spcAft>
              <a:buClr>
                <a:srgbClr val="202124"/>
              </a:buClr>
              <a:buSzPts val="1400"/>
              <a:buFont typeface="Arial"/>
              <a:buNone/>
            </a:pPr>
            <a:r>
              <a:rPr b="0" i="0" lang="en-GB" sz="1400" u="none" cap="none" strike="noStrike">
                <a:solidFill>
                  <a:srgbClr val="202124"/>
                </a:solidFill>
                <a:latin typeface="Book Antiqua"/>
                <a:ea typeface="Book Antiqua"/>
                <a:cs typeface="Book Antiqua"/>
                <a:sym typeface="Book Antiqua"/>
              </a:rPr>
              <a:t>Under the Supervision of:</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0"/>
              </a:spcAft>
              <a:buClr>
                <a:schemeClr val="dk1"/>
              </a:buClr>
              <a:buSzPts val="2000"/>
              <a:buFont typeface="Arial"/>
              <a:buNone/>
            </a:pPr>
            <a:r>
              <a:rPr b="1" i="0" lang="en-GB" sz="2000" u="none" cap="none" strike="noStrike">
                <a:solidFill>
                  <a:schemeClr val="dk1"/>
                </a:solidFill>
                <a:latin typeface="Book Antiqua"/>
                <a:ea typeface="Book Antiqua"/>
                <a:cs typeface="Book Antiqua"/>
                <a:sym typeface="Book Antiqua"/>
              </a:rPr>
              <a:t>T. Anil Kumar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240"/>
              </a:spcBef>
              <a:spcAft>
                <a:spcPts val="0"/>
              </a:spcAft>
              <a:buClr>
                <a:schemeClr val="dk1"/>
              </a:buClr>
              <a:buSzPts val="1200"/>
              <a:buFont typeface="Arial"/>
              <a:buNone/>
            </a:pPr>
            <a:r>
              <a:rPr b="0" i="0" lang="en-GB" sz="1200" u="none" cap="none" strike="noStrike">
                <a:solidFill>
                  <a:schemeClr val="dk1"/>
                </a:solidFill>
                <a:latin typeface="Book Antiqua"/>
                <a:ea typeface="Book Antiqua"/>
                <a:cs typeface="Book Antiqua"/>
                <a:sym typeface="Book Antiqua"/>
              </a:rPr>
              <a:t>Department of Computer Science and Engineering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240"/>
              </a:spcBef>
              <a:spcAft>
                <a:spcPts val="0"/>
              </a:spcAft>
              <a:buClr>
                <a:schemeClr val="dk1"/>
              </a:buClr>
              <a:buSzPts val="1200"/>
              <a:buFont typeface="Arial"/>
              <a:buNone/>
            </a:pPr>
            <a:r>
              <a:rPr b="0" i="0" lang="en-GB" sz="1200" u="none" cap="none" strike="noStrike">
                <a:solidFill>
                  <a:schemeClr val="dk1"/>
                </a:solidFill>
                <a:latin typeface="Book Antiqua"/>
                <a:ea typeface="Book Antiqua"/>
                <a:cs typeface="Book Antiqua"/>
                <a:sym typeface="Book Antiqua"/>
              </a:rPr>
              <a:t>Rajiv Gandhi University of Knowledge Technologies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240"/>
              </a:spcBef>
              <a:spcAft>
                <a:spcPts val="0"/>
              </a:spcAft>
              <a:buClr>
                <a:schemeClr val="dk1"/>
              </a:buClr>
              <a:buSzPts val="1200"/>
              <a:buFont typeface="Arial"/>
              <a:buNone/>
            </a:pPr>
            <a:r>
              <a:rPr b="0" i="0" lang="en-GB" sz="1200" u="none" cap="none" strike="noStrike">
                <a:solidFill>
                  <a:schemeClr val="dk1"/>
                </a:solidFill>
                <a:latin typeface="Book Antiqua"/>
                <a:ea typeface="Book Antiqua"/>
                <a:cs typeface="Book Antiqua"/>
                <a:sym typeface="Book Antiqua"/>
              </a:rPr>
              <a:t>Srikakulam – 532402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320"/>
              </a:spcBef>
              <a:spcAft>
                <a:spcPts val="0"/>
              </a:spcAft>
              <a:buClr>
                <a:schemeClr val="dk1"/>
              </a:buClr>
              <a:buSzPts val="1600"/>
              <a:buFont typeface="Arial"/>
              <a:buNone/>
            </a:pPr>
            <a:r>
              <a:rPr b="0" i="0" lang="en-GB" sz="1600" u="none" cap="none" strike="noStrike">
                <a:solidFill>
                  <a:schemeClr val="dk1"/>
                </a:solidFill>
                <a:latin typeface="Book Antiqua"/>
                <a:ea typeface="Book Antiqua"/>
                <a:cs typeface="Book Antiqua"/>
                <a:sym typeface="Book Antiqua"/>
              </a:rPr>
              <a:t>Email: anilkumar10491@gmail.com</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320"/>
              </a:spcBef>
              <a:spcAft>
                <a:spcPts val="0"/>
              </a:spcAft>
              <a:buClr>
                <a:srgbClr val="888888"/>
              </a:buClr>
              <a:buSzPts val="1600"/>
              <a:buFont typeface="Arial"/>
              <a:buNone/>
            </a:pPr>
            <a:r>
              <a:t/>
            </a:r>
            <a:endParaRPr b="0" i="0" sz="1600" u="none" cap="none" strike="noStrike">
              <a:solidFill>
                <a:schemeClr val="dk1"/>
              </a:solidFill>
              <a:latin typeface="Book Antiqua"/>
              <a:ea typeface="Book Antiqua"/>
              <a:cs typeface="Book Antiqua"/>
              <a:sym typeface="Book Antiqua"/>
            </a:endParaRPr>
          </a:p>
        </p:txBody>
      </p:sp>
      <p:sp>
        <p:nvSpPr>
          <p:cNvPr id="97" name="Google Shape;97;p1"/>
          <p:cNvSpPr txBox="1"/>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98" name="Google Shape;98;p1"/>
          <p:cNvSpPr txBox="1"/>
          <p:nvPr/>
        </p:nvSpPr>
        <p:spPr>
          <a:xfrm>
            <a:off x="3048000" y="6780108"/>
            <a:ext cx="9296400" cy="38946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888888"/>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888888"/>
              </a:solidFill>
              <a:latin typeface="Calibri"/>
              <a:ea typeface="Calibri"/>
              <a:cs typeface="Calibri"/>
              <a:sym typeface="Calibri"/>
            </a:endParaRPr>
          </a:p>
        </p:txBody>
      </p:sp>
      <p:pic>
        <p:nvPicPr>
          <p:cNvPr descr="RGUKT" id="99" name="Google Shape;99;p1"/>
          <p:cNvPicPr preferRelativeResize="0"/>
          <p:nvPr/>
        </p:nvPicPr>
        <p:blipFill rotWithShape="1">
          <a:blip r:embed="rId3">
            <a:alphaModFix/>
          </a:blip>
          <a:srcRect b="0" l="0" r="0" t="0"/>
          <a:stretch/>
        </p:blipFill>
        <p:spPr>
          <a:xfrm>
            <a:off x="6161087" y="23191"/>
            <a:ext cx="1393825" cy="1722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4"/>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81" name="Google Shape;181;p14"/>
          <p:cNvPicPr preferRelativeResize="0"/>
          <p:nvPr/>
        </p:nvPicPr>
        <p:blipFill rotWithShape="1">
          <a:blip r:embed="rId3">
            <a:alphaModFix/>
          </a:blip>
          <a:srcRect b="0" l="0" r="0" t="0"/>
          <a:stretch/>
        </p:blipFill>
        <p:spPr>
          <a:xfrm>
            <a:off x="638232" y="520854"/>
            <a:ext cx="12053640" cy="599979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5"/>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87" name="Google Shape;187;p15"/>
          <p:cNvPicPr preferRelativeResize="0"/>
          <p:nvPr/>
        </p:nvPicPr>
        <p:blipFill rotWithShape="1">
          <a:blip r:embed="rId3">
            <a:alphaModFix/>
          </a:blip>
          <a:srcRect b="0" l="0" r="0" t="0"/>
          <a:stretch/>
        </p:blipFill>
        <p:spPr>
          <a:xfrm>
            <a:off x="827948" y="620838"/>
            <a:ext cx="10931235" cy="607755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7"/>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193" name="Google Shape;193;p17"/>
          <p:cNvPicPr preferRelativeResize="0"/>
          <p:nvPr/>
        </p:nvPicPr>
        <p:blipFill>
          <a:blip r:embed="rId3">
            <a:alphaModFix/>
          </a:blip>
          <a:stretch>
            <a:fillRect/>
          </a:stretch>
        </p:blipFill>
        <p:spPr>
          <a:xfrm>
            <a:off x="681375" y="152400"/>
            <a:ext cx="11122676" cy="70104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9"/>
          <p:cNvSpPr txBox="1"/>
          <p:nvPr/>
        </p:nvSpPr>
        <p:spPr>
          <a:xfrm>
            <a:off x="762000" y="905068"/>
            <a:ext cx="12496799" cy="5952900"/>
          </a:xfrm>
          <a:prstGeom prst="rect">
            <a:avLst/>
          </a:prstGeom>
          <a:noFill/>
          <a:ln>
            <a:noFill/>
          </a:ln>
        </p:spPr>
        <p:txBody>
          <a:bodyPr anchorCtr="0" anchor="t" bIns="45700" lIns="91425" spcFirstLastPara="1" rIns="91425" wrap="square" tIns="45700">
            <a:normAutofit/>
          </a:bodyPr>
          <a:lstStyle/>
          <a:p>
            <a:pPr indent="0" lvl="0" marL="0" marR="0" rtl="0" algn="l">
              <a:lnSpc>
                <a:spcPct val="95000"/>
              </a:lnSpc>
              <a:spcBef>
                <a:spcPts val="333"/>
              </a:spcBef>
              <a:spcAft>
                <a:spcPts val="0"/>
              </a:spcAft>
              <a:buClr>
                <a:schemeClr val="dk1"/>
              </a:buClr>
              <a:buSzPts val="1800"/>
              <a:buFont typeface="Arial"/>
              <a:buNone/>
            </a:pPr>
            <a:r>
              <a:rPr b="1" i="0" lang="en-GB" sz="1800" u="none" cap="none" strike="noStrike">
                <a:solidFill>
                  <a:schemeClr val="dk1"/>
                </a:solidFill>
                <a:latin typeface="Calibri"/>
                <a:ea typeface="Calibri"/>
                <a:cs typeface="Calibri"/>
                <a:sym typeface="Calibri"/>
              </a:rPr>
              <a:t>DATA SET: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333"/>
              </a:spcBef>
              <a:spcAft>
                <a:spcPts val="0"/>
              </a:spcAft>
              <a:buClr>
                <a:schemeClr val="dk1"/>
              </a:buClr>
              <a:buSzPts val="1800"/>
              <a:buFont typeface="Arial"/>
              <a:buNone/>
            </a:pPr>
            <a:r>
              <a:rPr b="0" i="0" lang="en-GB" sz="1800" u="none" cap="none" strike="noStrike">
                <a:solidFill>
                  <a:schemeClr val="dk1"/>
                </a:solidFill>
                <a:latin typeface="Calibri"/>
                <a:ea typeface="Calibri"/>
                <a:cs typeface="Calibri"/>
                <a:sym typeface="Calibri"/>
              </a:rPr>
              <a:t> https://www.kaggle.com/jonathanoheix/face-expression-recognition-dataset</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333"/>
              </a:spcBef>
              <a:spcAft>
                <a:spcPts val="0"/>
              </a:spcAft>
              <a:buClr>
                <a:schemeClr val="dk1"/>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95000"/>
              </a:lnSpc>
              <a:spcBef>
                <a:spcPts val="333"/>
              </a:spcBef>
              <a:spcAft>
                <a:spcPts val="0"/>
              </a:spcAft>
              <a:buClr>
                <a:schemeClr val="dk1"/>
              </a:buClr>
              <a:buSzPts val="1800"/>
              <a:buFont typeface="Arial"/>
              <a:buNone/>
            </a:pPr>
            <a:r>
              <a:rPr b="0" i="0" lang="en-GB" sz="1800" u="none" cap="none" strike="noStrike">
                <a:solidFill>
                  <a:schemeClr val="dk1"/>
                </a:solidFill>
                <a:latin typeface="Times New Roman"/>
                <a:ea typeface="Times New Roman"/>
                <a:cs typeface="Times New Roman"/>
                <a:sym typeface="Times New Roman"/>
              </a:rPr>
              <a:t>Later We have to  perform </a:t>
            </a:r>
            <a:endParaRPr b="0" i="0" sz="1400" u="none" cap="none" strike="noStrike">
              <a:solidFill>
                <a:srgbClr val="000000"/>
              </a:solidFill>
              <a:latin typeface="Arial"/>
              <a:ea typeface="Arial"/>
              <a:cs typeface="Arial"/>
              <a:sym typeface="Arial"/>
            </a:endParaRPr>
          </a:p>
          <a:p>
            <a:pPr indent="-342900" lvl="0" marL="342900" marR="0" rtl="0" algn="l">
              <a:lnSpc>
                <a:spcPct val="95000"/>
              </a:lnSpc>
              <a:spcBef>
                <a:spcPts val="333"/>
              </a:spcBef>
              <a:spcAft>
                <a:spcPts val="0"/>
              </a:spcAft>
              <a:buClr>
                <a:schemeClr val="dk1"/>
              </a:buClr>
              <a:buSzPts val="1800"/>
              <a:buFont typeface="Noto Sans Symbols"/>
              <a:buChar char="▪"/>
            </a:pPr>
            <a:r>
              <a:rPr b="0" i="0" lang="en-GB" sz="1800" u="none" cap="none" strike="noStrike">
                <a:solidFill>
                  <a:schemeClr val="dk1"/>
                </a:solidFill>
                <a:latin typeface="Times New Roman"/>
                <a:ea typeface="Times New Roman"/>
                <a:cs typeface="Times New Roman"/>
                <a:sym typeface="Times New Roman"/>
              </a:rPr>
              <a:t>Cleaning of the Collected Data  like removing the corrupted files</a:t>
            </a:r>
            <a:endParaRPr b="0" i="0" sz="1400" u="none" cap="none" strike="noStrike">
              <a:solidFill>
                <a:srgbClr val="000000"/>
              </a:solidFill>
              <a:latin typeface="Arial"/>
              <a:ea typeface="Arial"/>
              <a:cs typeface="Arial"/>
              <a:sym typeface="Arial"/>
            </a:endParaRPr>
          </a:p>
          <a:p>
            <a:pPr indent="-342900" lvl="0" marL="342900" marR="0" rtl="0" algn="l">
              <a:lnSpc>
                <a:spcPct val="95000"/>
              </a:lnSpc>
              <a:spcBef>
                <a:spcPts val="333"/>
              </a:spcBef>
              <a:spcAft>
                <a:spcPts val="0"/>
              </a:spcAft>
              <a:buClr>
                <a:schemeClr val="dk1"/>
              </a:buClr>
              <a:buSzPts val="1800"/>
              <a:buFont typeface="Noto Sans Symbols"/>
              <a:buChar char="▪"/>
            </a:pPr>
            <a:r>
              <a:rPr b="0" i="0" lang="en-GB" sz="1800" u="none" cap="none" strike="noStrike">
                <a:solidFill>
                  <a:schemeClr val="dk1"/>
                </a:solidFill>
                <a:latin typeface="Times New Roman"/>
                <a:ea typeface="Times New Roman"/>
                <a:cs typeface="Times New Roman"/>
                <a:sym typeface="Times New Roman"/>
              </a:rPr>
              <a:t>Normalization and Augmentation of the Images in the data set</a:t>
            </a:r>
            <a:endParaRPr b="0" i="0" sz="1400" u="none" cap="none" strike="noStrike">
              <a:solidFill>
                <a:srgbClr val="000000"/>
              </a:solidFill>
              <a:latin typeface="Arial"/>
              <a:ea typeface="Arial"/>
              <a:cs typeface="Arial"/>
              <a:sym typeface="Arial"/>
            </a:endParaRPr>
          </a:p>
          <a:p>
            <a:pPr indent="-342900" lvl="0" marL="342900" marR="0" rtl="0" algn="l">
              <a:lnSpc>
                <a:spcPct val="95000"/>
              </a:lnSpc>
              <a:spcBef>
                <a:spcPts val="333"/>
              </a:spcBef>
              <a:spcAft>
                <a:spcPts val="0"/>
              </a:spcAft>
              <a:buClr>
                <a:schemeClr val="dk1"/>
              </a:buClr>
              <a:buSzPts val="1800"/>
              <a:buFont typeface="Noto Sans Symbols"/>
              <a:buChar char="▪"/>
            </a:pPr>
            <a:r>
              <a:rPr b="0" i="0" lang="en-GB" sz="1800" u="none" cap="none" strike="noStrike">
                <a:solidFill>
                  <a:schemeClr val="dk1"/>
                </a:solidFill>
                <a:latin typeface="Times New Roman"/>
                <a:ea typeface="Times New Roman"/>
                <a:cs typeface="Times New Roman"/>
                <a:sym typeface="Times New Roman"/>
              </a:rPr>
              <a:t>Loading the training and testing data into train and test variables.</a:t>
            </a:r>
            <a:endParaRPr b="0" i="0" sz="1400" u="none" cap="none" strike="noStrike">
              <a:solidFill>
                <a:srgbClr val="000000"/>
              </a:solidFill>
              <a:latin typeface="Arial"/>
              <a:ea typeface="Arial"/>
              <a:cs typeface="Arial"/>
              <a:sym typeface="Arial"/>
            </a:endParaRPr>
          </a:p>
          <a:p>
            <a:pPr indent="-237172" lvl="0" marL="342900" marR="0" rtl="0" algn="l">
              <a:lnSpc>
                <a:spcPct val="95000"/>
              </a:lnSpc>
              <a:spcBef>
                <a:spcPts val="333"/>
              </a:spcBef>
              <a:spcAft>
                <a:spcPts val="0"/>
              </a:spcAft>
              <a:buClr>
                <a:schemeClr val="dk1"/>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p>
            <a:pPr indent="0" lvl="0" marL="0" marR="0" rtl="0" algn="l">
              <a:lnSpc>
                <a:spcPct val="95000"/>
              </a:lnSpc>
              <a:spcBef>
                <a:spcPts val="333"/>
              </a:spcBef>
              <a:spcAft>
                <a:spcPts val="0"/>
              </a:spcAft>
              <a:buClr>
                <a:schemeClr val="dk1"/>
              </a:buClr>
              <a:buSzPts val="1800"/>
              <a:buFont typeface="Arial"/>
              <a:buNone/>
            </a:pPr>
            <a:r>
              <a:rPr b="1" i="0" lang="en-GB" sz="1800" u="none" cap="none" strike="noStrike">
                <a:solidFill>
                  <a:schemeClr val="dk1"/>
                </a:solidFill>
                <a:latin typeface="Times New Roman"/>
                <a:ea typeface="Times New Roman"/>
                <a:cs typeface="Times New Roman"/>
                <a:sym typeface="Times New Roman"/>
              </a:rPr>
              <a:t>Note: </a:t>
            </a:r>
            <a:endParaRPr b="0" i="0" sz="1400" u="none" cap="none" strike="noStrike">
              <a:solidFill>
                <a:srgbClr val="000000"/>
              </a:solidFill>
              <a:latin typeface="Arial"/>
              <a:ea typeface="Arial"/>
              <a:cs typeface="Arial"/>
              <a:sym typeface="Arial"/>
            </a:endParaRPr>
          </a:p>
          <a:p>
            <a:pPr indent="0" lvl="0" marL="0" marR="0" rtl="0" algn="l">
              <a:lnSpc>
                <a:spcPct val="95000"/>
              </a:lnSpc>
              <a:spcBef>
                <a:spcPts val="333"/>
              </a:spcBef>
              <a:spcAft>
                <a:spcPts val="0"/>
              </a:spcAft>
              <a:buClr>
                <a:schemeClr val="dk1"/>
              </a:buClr>
              <a:buSzPts val="1800"/>
              <a:buFont typeface="Arial"/>
              <a:buNone/>
            </a:pPr>
            <a:r>
              <a:rPr b="0" i="0" lang="en-GB" sz="1800" u="none" cap="none" strike="noStrike">
                <a:solidFill>
                  <a:schemeClr val="dk1"/>
                </a:solidFill>
                <a:latin typeface="Times New Roman"/>
                <a:ea typeface="Times New Roman"/>
                <a:cs typeface="Times New Roman"/>
                <a:sym typeface="Times New Roman"/>
              </a:rPr>
              <a:t>For this model creation, We are using a dataset from Kaggle, because it is a open source. </a:t>
            </a:r>
            <a:endParaRPr b="0" i="0" sz="1400" u="none" cap="none" strike="noStrike">
              <a:solidFill>
                <a:srgbClr val="000000"/>
              </a:solidFill>
              <a:latin typeface="Arial"/>
              <a:ea typeface="Arial"/>
              <a:cs typeface="Arial"/>
              <a:sym typeface="Arial"/>
            </a:endParaRPr>
          </a:p>
          <a:p>
            <a:pPr indent="0" lvl="0" marL="0" marR="0" rtl="0" algn="l">
              <a:lnSpc>
                <a:spcPct val="95000"/>
              </a:lnSpc>
              <a:spcBef>
                <a:spcPts val="333"/>
              </a:spcBef>
              <a:spcAft>
                <a:spcPts val="0"/>
              </a:spcAft>
              <a:buClr>
                <a:schemeClr val="dk1"/>
              </a:buClr>
              <a:buSzPts val="1800"/>
              <a:buFont typeface="Arial"/>
              <a:buNone/>
            </a:pPr>
            <a:r>
              <a:rPr b="0" i="0" lang="en-GB" sz="1800" u="none" cap="none" strike="noStrike">
                <a:solidFill>
                  <a:schemeClr val="dk1"/>
                </a:solidFill>
                <a:latin typeface="Times New Roman"/>
                <a:ea typeface="Times New Roman"/>
                <a:cs typeface="Times New Roman"/>
                <a:sym typeface="Times New Roman"/>
              </a:rPr>
              <a:t>and this is trusted data set provider Hence Cleaning of Dataset and Normalization and Augmentation are not much required</a:t>
            </a:r>
            <a:endParaRPr b="0" i="0" sz="1400" u="none" cap="none" strike="noStrike">
              <a:solidFill>
                <a:srgbClr val="000000"/>
              </a:solidFill>
              <a:latin typeface="Arial"/>
              <a:ea typeface="Arial"/>
              <a:cs typeface="Arial"/>
              <a:sym typeface="Arial"/>
            </a:endParaRPr>
          </a:p>
          <a:p>
            <a:pPr indent="0" lvl="0" marL="0" marR="0" rtl="0" algn="l">
              <a:lnSpc>
                <a:spcPct val="95000"/>
              </a:lnSpc>
              <a:spcBef>
                <a:spcPts val="333"/>
              </a:spcBef>
              <a:spcAft>
                <a:spcPts val="0"/>
              </a:spcAft>
              <a:buClr>
                <a:schemeClr val="dk1"/>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0" marR="0" rtl="0" algn="l">
              <a:lnSpc>
                <a:spcPct val="95000"/>
              </a:lnSpc>
              <a:spcBef>
                <a:spcPts val="333"/>
              </a:spcBef>
              <a:spcAft>
                <a:spcPts val="0"/>
              </a:spcAft>
              <a:buClr>
                <a:schemeClr val="dk1"/>
              </a:buClr>
              <a:buSzPts val="1800"/>
              <a:buFont typeface="Arial"/>
              <a:buNone/>
            </a:pPr>
            <a:r>
              <a:t/>
            </a:r>
            <a:endParaRPr b="1" i="0" sz="1800" u="none" cap="none" strike="noStrike">
              <a:solidFill>
                <a:schemeClr val="dk1"/>
              </a:solidFill>
              <a:latin typeface="Times New Roman"/>
              <a:ea typeface="Times New Roman"/>
              <a:cs typeface="Times New Roman"/>
              <a:sym typeface="Times New Roman"/>
            </a:endParaRPr>
          </a:p>
          <a:p>
            <a:pPr indent="-237172" lvl="0" marL="342900" marR="0" rtl="0" algn="l">
              <a:lnSpc>
                <a:spcPct val="95000"/>
              </a:lnSpc>
              <a:spcBef>
                <a:spcPts val="333"/>
              </a:spcBef>
              <a:spcAft>
                <a:spcPts val="0"/>
              </a:spcAft>
              <a:buClr>
                <a:schemeClr val="dk1"/>
              </a:buClr>
              <a:buSzPts val="1800"/>
              <a:buFont typeface="Noto Sans Symbols"/>
              <a:buNone/>
            </a:pPr>
            <a:r>
              <a:t/>
            </a:r>
            <a:endParaRPr b="1" i="0" sz="1800" u="none" cap="none" strike="noStrike">
              <a:solidFill>
                <a:schemeClr val="dk1"/>
              </a:solidFill>
              <a:latin typeface="Times New Roman"/>
              <a:ea typeface="Times New Roman"/>
              <a:cs typeface="Times New Roman"/>
              <a:sym typeface="Times New Roman"/>
            </a:endParaRPr>
          </a:p>
          <a:p>
            <a:pPr indent="0" lvl="0" marL="0" marR="0" rtl="0" algn="l">
              <a:lnSpc>
                <a:spcPct val="95000"/>
              </a:lnSpc>
              <a:spcBef>
                <a:spcPts val="333"/>
              </a:spcBef>
              <a:spcAft>
                <a:spcPts val="0"/>
              </a:spcAft>
              <a:buClr>
                <a:schemeClr val="dk1"/>
              </a:buClr>
              <a:buSzPts val="1800"/>
              <a:buFont typeface="Arial"/>
              <a:buNone/>
            </a:pPr>
            <a:r>
              <a:t/>
            </a:r>
            <a:endParaRPr b="1" i="0" sz="1800" u="none" cap="none" strike="noStrike">
              <a:solidFill>
                <a:schemeClr val="dk1"/>
              </a:solidFill>
              <a:latin typeface="Calibri"/>
              <a:ea typeface="Calibri"/>
              <a:cs typeface="Calibri"/>
              <a:sym typeface="Calibri"/>
            </a:endParaRPr>
          </a:p>
          <a:p>
            <a:pPr indent="-351472" lvl="0" marL="457200" marR="0" rtl="0" algn="l">
              <a:lnSpc>
                <a:spcPct val="95000"/>
              </a:lnSpc>
              <a:spcBef>
                <a:spcPts val="333"/>
              </a:spcBef>
              <a:spcAft>
                <a:spcPts val="0"/>
              </a:spcAft>
              <a:buClr>
                <a:schemeClr val="dk1"/>
              </a:buClr>
              <a:buSzPts val="1800"/>
              <a:buFont typeface="Noto Sans Symbols"/>
              <a:buNone/>
            </a:pPr>
            <a:r>
              <a:t/>
            </a:r>
            <a:endParaRPr b="1" i="0" sz="1800" u="none" cap="none" strike="noStrike">
              <a:solidFill>
                <a:schemeClr val="dk1"/>
              </a:solidFill>
              <a:latin typeface="Calibri"/>
              <a:ea typeface="Calibri"/>
              <a:cs typeface="Calibri"/>
              <a:sym typeface="Calibri"/>
            </a:endParaRPr>
          </a:p>
        </p:txBody>
      </p:sp>
      <p:pic>
        <p:nvPicPr>
          <p:cNvPr id="199" name="Google Shape;199;p9"/>
          <p:cNvPicPr preferRelativeResize="0"/>
          <p:nvPr/>
        </p:nvPicPr>
        <p:blipFill rotWithShape="1">
          <a:blip r:embed="rId3">
            <a:alphaModFix/>
          </a:blip>
          <a:srcRect b="0" l="0" r="0" t="0"/>
          <a:stretch/>
        </p:blipFill>
        <p:spPr>
          <a:xfrm>
            <a:off x="8769096" y="1503948"/>
            <a:ext cx="3229321" cy="164189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0"/>
          <p:cNvSpPr txBox="1"/>
          <p:nvPr>
            <p:ph type="title"/>
          </p:nvPr>
        </p:nvSpPr>
        <p:spPr>
          <a:xfrm>
            <a:off x="533401" y="368249"/>
            <a:ext cx="4648200" cy="59715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880"/>
              <a:buFont typeface="Times New Roman"/>
              <a:buNone/>
            </a:pPr>
            <a:r>
              <a:rPr lang="en-GB" sz="2880">
                <a:latin typeface="Times New Roman"/>
                <a:ea typeface="Times New Roman"/>
                <a:cs typeface="Times New Roman"/>
                <a:sym typeface="Times New Roman"/>
              </a:rPr>
              <a:t>Phase 2: Face Detection</a:t>
            </a:r>
            <a:endParaRPr/>
          </a:p>
        </p:txBody>
      </p:sp>
      <p:sp>
        <p:nvSpPr>
          <p:cNvPr id="205" name="Google Shape;205;p10"/>
          <p:cNvSpPr txBox="1"/>
          <p:nvPr>
            <p:ph idx="1" type="body"/>
          </p:nvPr>
        </p:nvSpPr>
        <p:spPr>
          <a:xfrm>
            <a:off x="995888" y="1104745"/>
            <a:ext cx="11724225" cy="3234613"/>
          </a:xfrm>
          <a:prstGeom prst="rect">
            <a:avLst/>
          </a:prstGeom>
          <a:noFill/>
          <a:ln>
            <a:noFill/>
          </a:ln>
        </p:spPr>
        <p:txBody>
          <a:bodyPr anchorCtr="0" anchor="t" bIns="48750" lIns="97525" spcFirstLastPara="1" rIns="97525" wrap="square" tIns="48750">
            <a:normAutofit/>
          </a:bodyPr>
          <a:lstStyle/>
          <a:p>
            <a:pPr indent="0" lvl="0" marL="0" rtl="0" algn="l">
              <a:lnSpc>
                <a:spcPct val="95000"/>
              </a:lnSpc>
              <a:spcBef>
                <a:spcPts val="0"/>
              </a:spcBef>
              <a:spcAft>
                <a:spcPts val="0"/>
              </a:spcAft>
              <a:buClr>
                <a:schemeClr val="dk1"/>
              </a:buClr>
              <a:buSzPts val="1920"/>
              <a:buNone/>
            </a:pPr>
            <a:r>
              <a:rPr lang="en-GB" sz="1920">
                <a:latin typeface="Times New Roman"/>
                <a:ea typeface="Times New Roman"/>
                <a:cs typeface="Times New Roman"/>
                <a:sym typeface="Times New Roman"/>
              </a:rPr>
              <a:t>Face detection includes locating the faces in the image using some set of landmark points called as "face localization" or "face detection".</a:t>
            </a:r>
            <a:endParaRPr/>
          </a:p>
          <a:p>
            <a:pPr indent="0" lvl="0" marL="0" rtl="0" algn="l">
              <a:lnSpc>
                <a:spcPct val="95000"/>
              </a:lnSpc>
              <a:spcBef>
                <a:spcPts val="384"/>
              </a:spcBef>
              <a:spcAft>
                <a:spcPts val="0"/>
              </a:spcAft>
              <a:buClr>
                <a:schemeClr val="dk1"/>
              </a:buClr>
              <a:buSzPts val="1920"/>
              <a:buNone/>
            </a:pPr>
            <a:r>
              <a:t/>
            </a:r>
            <a:endParaRPr sz="1920">
              <a:latin typeface="Times New Roman"/>
              <a:ea typeface="Times New Roman"/>
              <a:cs typeface="Times New Roman"/>
              <a:sym typeface="Times New Roman"/>
            </a:endParaRPr>
          </a:p>
          <a:p>
            <a:pPr indent="0" lvl="0" marL="0" rtl="0" algn="l">
              <a:lnSpc>
                <a:spcPct val="95000"/>
              </a:lnSpc>
              <a:spcBef>
                <a:spcPts val="384"/>
              </a:spcBef>
              <a:spcAft>
                <a:spcPts val="0"/>
              </a:spcAft>
              <a:buClr>
                <a:schemeClr val="dk1"/>
              </a:buClr>
              <a:buSzPts val="1920"/>
              <a:buNone/>
            </a:pPr>
            <a:r>
              <a:t/>
            </a:r>
            <a:endParaRPr b="1" sz="1920"/>
          </a:p>
          <a:p>
            <a:pPr indent="0" lvl="0" marL="0" rtl="0" algn="l">
              <a:lnSpc>
                <a:spcPct val="95000"/>
              </a:lnSpc>
              <a:spcBef>
                <a:spcPts val="384"/>
              </a:spcBef>
              <a:spcAft>
                <a:spcPts val="0"/>
              </a:spcAft>
              <a:buClr>
                <a:schemeClr val="dk1"/>
              </a:buClr>
              <a:buSzPts val="1920"/>
              <a:buNone/>
            </a:pPr>
            <a:r>
              <a:t/>
            </a:r>
            <a:endParaRPr b="1" sz="1920">
              <a:latin typeface="Times New Roman"/>
              <a:ea typeface="Times New Roman"/>
              <a:cs typeface="Times New Roman"/>
              <a:sym typeface="Times New Roman"/>
            </a:endParaRPr>
          </a:p>
          <a:p>
            <a:pPr indent="-220980" lvl="0" marL="342900" rtl="0" algn="l">
              <a:lnSpc>
                <a:spcPct val="95000"/>
              </a:lnSpc>
              <a:spcBef>
                <a:spcPts val="384"/>
              </a:spcBef>
              <a:spcAft>
                <a:spcPts val="0"/>
              </a:spcAft>
              <a:buClr>
                <a:schemeClr val="dk1"/>
              </a:buClr>
              <a:buSzPts val="1920"/>
              <a:buFont typeface="Noto Sans Symbols"/>
              <a:buNone/>
            </a:pPr>
            <a:r>
              <a:t/>
            </a:r>
            <a:endParaRPr b="1" sz="1920">
              <a:latin typeface="Times New Roman"/>
              <a:ea typeface="Times New Roman"/>
              <a:cs typeface="Times New Roman"/>
              <a:sym typeface="Times New Roman"/>
            </a:endParaRPr>
          </a:p>
          <a:p>
            <a:pPr indent="0" lvl="0" marL="0" rtl="0" algn="l">
              <a:lnSpc>
                <a:spcPct val="95000"/>
              </a:lnSpc>
              <a:spcBef>
                <a:spcPts val="384"/>
              </a:spcBef>
              <a:spcAft>
                <a:spcPts val="0"/>
              </a:spcAft>
              <a:buClr>
                <a:schemeClr val="dk1"/>
              </a:buClr>
              <a:buSzPts val="1920"/>
              <a:buNone/>
            </a:pPr>
            <a:r>
              <a:t/>
            </a:r>
            <a:endParaRPr b="1" sz="1920"/>
          </a:p>
          <a:p>
            <a:pPr indent="-365775" lvl="0" marL="487695" rtl="0" algn="l">
              <a:lnSpc>
                <a:spcPct val="95000"/>
              </a:lnSpc>
              <a:spcBef>
                <a:spcPts val="384"/>
              </a:spcBef>
              <a:spcAft>
                <a:spcPts val="0"/>
              </a:spcAft>
              <a:buClr>
                <a:schemeClr val="dk1"/>
              </a:buClr>
              <a:buSzPts val="1920"/>
              <a:buFont typeface="Noto Sans Symbols"/>
              <a:buNone/>
            </a:pPr>
            <a:r>
              <a:t/>
            </a:r>
            <a:endParaRPr b="1" sz="1920"/>
          </a:p>
        </p:txBody>
      </p:sp>
      <p:pic>
        <p:nvPicPr>
          <p:cNvPr descr="Graphical user interface, website&#10;&#10;Description automatically generated" id="206" name="Google Shape;206;p10"/>
          <p:cNvPicPr preferRelativeResize="0"/>
          <p:nvPr/>
        </p:nvPicPr>
        <p:blipFill rotWithShape="1">
          <a:blip r:embed="rId3">
            <a:alphaModFix/>
          </a:blip>
          <a:srcRect b="0" l="0" r="0" t="0"/>
          <a:stretch/>
        </p:blipFill>
        <p:spPr>
          <a:xfrm>
            <a:off x="819596" y="2166853"/>
            <a:ext cx="5930429" cy="3335866"/>
          </a:xfrm>
          <a:prstGeom prst="rect">
            <a:avLst/>
          </a:prstGeom>
          <a:noFill/>
          <a:ln>
            <a:noFill/>
          </a:ln>
        </p:spPr>
      </p:pic>
      <p:pic>
        <p:nvPicPr>
          <p:cNvPr id="207" name="Google Shape;207;p10"/>
          <p:cNvPicPr preferRelativeResize="0"/>
          <p:nvPr/>
        </p:nvPicPr>
        <p:blipFill rotWithShape="1">
          <a:blip r:embed="rId4">
            <a:alphaModFix/>
          </a:blip>
          <a:srcRect b="0" l="0" r="0" t="0"/>
          <a:stretch/>
        </p:blipFill>
        <p:spPr>
          <a:xfrm>
            <a:off x="6965976" y="2217486"/>
            <a:ext cx="4047958" cy="3234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8"/>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213" name="Google Shape;213;p18"/>
          <p:cNvPicPr preferRelativeResize="0"/>
          <p:nvPr/>
        </p:nvPicPr>
        <p:blipFill rotWithShape="1">
          <a:blip r:embed="rId3">
            <a:alphaModFix/>
          </a:blip>
          <a:srcRect b="0" l="0" r="0" t="9292"/>
          <a:stretch/>
        </p:blipFill>
        <p:spPr>
          <a:xfrm>
            <a:off x="685800" y="377687"/>
            <a:ext cx="9634198" cy="67918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219" name="Google Shape;219;p33"/>
          <p:cNvPicPr preferRelativeResize="0"/>
          <p:nvPr/>
        </p:nvPicPr>
        <p:blipFill rotWithShape="1">
          <a:blip r:embed="rId3">
            <a:alphaModFix/>
          </a:blip>
          <a:srcRect b="70489" l="0" r="0" t="0"/>
          <a:stretch/>
        </p:blipFill>
        <p:spPr>
          <a:xfrm>
            <a:off x="1385730" y="145625"/>
            <a:ext cx="10364841" cy="1394940"/>
          </a:xfrm>
          <a:prstGeom prst="rect">
            <a:avLst/>
          </a:prstGeom>
          <a:noFill/>
          <a:ln>
            <a:noFill/>
          </a:ln>
        </p:spPr>
      </p:pic>
      <p:pic>
        <p:nvPicPr>
          <p:cNvPr id="220" name="Google Shape;220;p33"/>
          <p:cNvPicPr preferRelativeResize="0"/>
          <p:nvPr/>
        </p:nvPicPr>
        <p:blipFill rotWithShape="1">
          <a:blip r:embed="rId4">
            <a:alphaModFix/>
          </a:blip>
          <a:srcRect b="-532" l="-252" r="45033" t="533"/>
          <a:stretch/>
        </p:blipFill>
        <p:spPr>
          <a:xfrm>
            <a:off x="1755999" y="2047461"/>
            <a:ext cx="9385767" cy="40211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1"/>
          <p:cNvSpPr txBox="1"/>
          <p:nvPr>
            <p:ph type="title"/>
          </p:nvPr>
        </p:nvSpPr>
        <p:spPr>
          <a:xfrm>
            <a:off x="992571" y="368249"/>
            <a:ext cx="7266846" cy="59715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11111"/>
              <a:buFont typeface="Times New Roman"/>
              <a:buNone/>
            </a:pPr>
            <a:r>
              <a:rPr lang="en-GB" sz="2880">
                <a:latin typeface="Times New Roman"/>
                <a:ea typeface="Times New Roman"/>
                <a:cs typeface="Times New Roman"/>
                <a:sym typeface="Times New Roman"/>
              </a:rPr>
              <a:t>Phase 3: Features Extraction and Model development</a:t>
            </a:r>
            <a:endParaRPr/>
          </a:p>
        </p:txBody>
      </p:sp>
      <p:sp>
        <p:nvSpPr>
          <p:cNvPr id="226" name="Google Shape;226;p11"/>
          <p:cNvSpPr txBox="1"/>
          <p:nvPr>
            <p:ph idx="1" type="body"/>
          </p:nvPr>
        </p:nvSpPr>
        <p:spPr>
          <a:xfrm>
            <a:off x="992570" y="1164462"/>
            <a:ext cx="11886785" cy="3513287"/>
          </a:xfrm>
          <a:prstGeom prst="rect">
            <a:avLst/>
          </a:prstGeom>
          <a:noFill/>
          <a:ln>
            <a:noFill/>
          </a:ln>
        </p:spPr>
        <p:txBody>
          <a:bodyPr anchorCtr="0" anchor="t" bIns="48750" lIns="97525" spcFirstLastPara="1" rIns="97525" wrap="square" tIns="48750">
            <a:normAutofit/>
          </a:bodyPr>
          <a:lstStyle/>
          <a:p>
            <a:pPr indent="0" lvl="0" marL="0" rtl="0" algn="l">
              <a:lnSpc>
                <a:spcPct val="100000"/>
              </a:lnSpc>
              <a:spcBef>
                <a:spcPts val="0"/>
              </a:spcBef>
              <a:spcAft>
                <a:spcPts val="0"/>
              </a:spcAft>
              <a:buClr>
                <a:schemeClr val="dk1"/>
              </a:buClr>
              <a:buSzPts val="1920"/>
              <a:buNone/>
            </a:pPr>
            <a:r>
              <a:rPr lang="en-GB" sz="1920">
                <a:latin typeface="Times New Roman"/>
                <a:ea typeface="Times New Roman"/>
                <a:cs typeface="Times New Roman"/>
                <a:sym typeface="Times New Roman"/>
              </a:rPr>
              <a:t>Feature extraction is the process of locating specific regions, points, land marks, and curves in a given image.</a:t>
            </a:r>
            <a:endParaRPr/>
          </a:p>
          <a:p>
            <a:pPr indent="0" lvl="0" marL="0" rtl="0" algn="l">
              <a:lnSpc>
                <a:spcPct val="100000"/>
              </a:lnSpc>
              <a:spcBef>
                <a:spcPts val="384"/>
              </a:spcBef>
              <a:spcAft>
                <a:spcPts val="0"/>
              </a:spcAft>
              <a:buClr>
                <a:schemeClr val="dk1"/>
              </a:buClr>
              <a:buSzPts val="1920"/>
              <a:buNone/>
            </a:pPr>
            <a:r>
              <a:rPr lang="en-GB" sz="1920">
                <a:latin typeface="Times New Roman"/>
                <a:ea typeface="Times New Roman"/>
                <a:cs typeface="Times New Roman"/>
                <a:sym typeface="Times New Roman"/>
              </a:rPr>
              <a:t>Examples of features that can be extracted:</a:t>
            </a:r>
            <a:endParaRPr/>
          </a:p>
          <a:p>
            <a:pPr indent="-365771" lvl="0" marL="365771" rtl="0" algn="l">
              <a:lnSpc>
                <a:spcPct val="100000"/>
              </a:lnSpc>
              <a:spcBef>
                <a:spcPts val="384"/>
              </a:spcBef>
              <a:spcAft>
                <a:spcPts val="0"/>
              </a:spcAft>
              <a:buClr>
                <a:schemeClr val="dk1"/>
              </a:buClr>
              <a:buSzPts val="1920"/>
              <a:buAutoNum type="arabicPeriod"/>
            </a:pPr>
            <a:r>
              <a:rPr lang="en-GB" sz="1920">
                <a:latin typeface="Times New Roman"/>
                <a:ea typeface="Times New Roman"/>
                <a:cs typeface="Times New Roman"/>
                <a:sym typeface="Times New Roman"/>
              </a:rPr>
              <a:t>Lips</a:t>
            </a:r>
            <a:endParaRPr/>
          </a:p>
          <a:p>
            <a:pPr indent="-365771" lvl="0" marL="365771" rtl="0" algn="l">
              <a:lnSpc>
                <a:spcPct val="100000"/>
              </a:lnSpc>
              <a:spcBef>
                <a:spcPts val="384"/>
              </a:spcBef>
              <a:spcAft>
                <a:spcPts val="0"/>
              </a:spcAft>
              <a:buClr>
                <a:schemeClr val="dk1"/>
              </a:buClr>
              <a:buSzPts val="1920"/>
              <a:buAutoNum type="arabicPeriod"/>
            </a:pPr>
            <a:r>
              <a:rPr lang="en-GB" sz="1920">
                <a:latin typeface="Times New Roman"/>
                <a:ea typeface="Times New Roman"/>
                <a:cs typeface="Times New Roman"/>
                <a:sym typeface="Times New Roman"/>
              </a:rPr>
              <a:t>Eyes</a:t>
            </a:r>
            <a:endParaRPr/>
          </a:p>
          <a:p>
            <a:pPr indent="-365771" lvl="0" marL="365771" rtl="0" algn="l">
              <a:lnSpc>
                <a:spcPct val="100000"/>
              </a:lnSpc>
              <a:spcBef>
                <a:spcPts val="384"/>
              </a:spcBef>
              <a:spcAft>
                <a:spcPts val="0"/>
              </a:spcAft>
              <a:buClr>
                <a:schemeClr val="dk1"/>
              </a:buClr>
              <a:buSzPts val="1920"/>
              <a:buAutoNum type="arabicPeriod"/>
            </a:pPr>
            <a:r>
              <a:rPr lang="en-GB" sz="1920">
                <a:latin typeface="Times New Roman"/>
                <a:ea typeface="Times New Roman"/>
                <a:cs typeface="Times New Roman"/>
                <a:sym typeface="Times New Roman"/>
              </a:rPr>
              <a:t>Eye brows</a:t>
            </a:r>
            <a:endParaRPr/>
          </a:p>
          <a:p>
            <a:pPr indent="-365771" lvl="0" marL="365771" rtl="0" algn="l">
              <a:lnSpc>
                <a:spcPct val="100000"/>
              </a:lnSpc>
              <a:spcBef>
                <a:spcPts val="384"/>
              </a:spcBef>
              <a:spcAft>
                <a:spcPts val="0"/>
              </a:spcAft>
              <a:buClr>
                <a:schemeClr val="dk1"/>
              </a:buClr>
              <a:buSzPts val="1920"/>
              <a:buAutoNum type="arabicPeriod"/>
            </a:pPr>
            <a:r>
              <a:rPr lang="en-GB" sz="1920">
                <a:latin typeface="Times New Roman"/>
                <a:ea typeface="Times New Roman"/>
                <a:cs typeface="Times New Roman"/>
                <a:sym typeface="Times New Roman"/>
              </a:rPr>
              <a:t>Nose tip</a:t>
            </a:r>
            <a:endParaRPr/>
          </a:p>
          <a:p>
            <a:pPr indent="-243851" lvl="0" marL="365771" rtl="0" algn="l">
              <a:lnSpc>
                <a:spcPct val="100000"/>
              </a:lnSpc>
              <a:spcBef>
                <a:spcPts val="384"/>
              </a:spcBef>
              <a:spcAft>
                <a:spcPts val="0"/>
              </a:spcAft>
              <a:buClr>
                <a:schemeClr val="dk1"/>
              </a:buClr>
              <a:buSzPts val="1920"/>
              <a:buNone/>
            </a:pPr>
            <a:r>
              <a:t/>
            </a:r>
            <a:endParaRPr sz="1920">
              <a:latin typeface="Times New Roman"/>
              <a:ea typeface="Times New Roman"/>
              <a:cs typeface="Times New Roman"/>
              <a:sym typeface="Times New Roman"/>
            </a:endParaRPr>
          </a:p>
          <a:p>
            <a:pPr indent="0" lvl="0" marL="0" rtl="0" algn="l">
              <a:lnSpc>
                <a:spcPct val="95000"/>
              </a:lnSpc>
              <a:spcBef>
                <a:spcPts val="384"/>
              </a:spcBef>
              <a:spcAft>
                <a:spcPts val="0"/>
              </a:spcAft>
              <a:buClr>
                <a:schemeClr val="dk1"/>
              </a:buClr>
              <a:buSzPts val="1920"/>
              <a:buNone/>
            </a:pPr>
            <a:r>
              <a:t/>
            </a:r>
            <a:endParaRPr sz="1920">
              <a:latin typeface="Times New Roman"/>
              <a:ea typeface="Times New Roman"/>
              <a:cs typeface="Times New Roman"/>
              <a:sym typeface="Times New Roman"/>
            </a:endParaRPr>
          </a:p>
          <a:p>
            <a:pPr indent="0" lvl="0" marL="0" rtl="0" algn="l">
              <a:lnSpc>
                <a:spcPct val="95000"/>
              </a:lnSpc>
              <a:spcBef>
                <a:spcPts val="384"/>
              </a:spcBef>
              <a:spcAft>
                <a:spcPts val="0"/>
              </a:spcAft>
              <a:buClr>
                <a:schemeClr val="dk1"/>
              </a:buClr>
              <a:buSzPts val="1920"/>
              <a:buNone/>
            </a:pPr>
            <a:r>
              <a:t/>
            </a:r>
            <a:endParaRPr sz="1920">
              <a:latin typeface="Times New Roman"/>
              <a:ea typeface="Times New Roman"/>
              <a:cs typeface="Times New Roman"/>
              <a:sym typeface="Times New Roman"/>
            </a:endParaRPr>
          </a:p>
          <a:p>
            <a:pPr indent="0" lvl="0" marL="0" rtl="0" algn="l">
              <a:lnSpc>
                <a:spcPct val="95000"/>
              </a:lnSpc>
              <a:spcBef>
                <a:spcPts val="384"/>
              </a:spcBef>
              <a:spcAft>
                <a:spcPts val="0"/>
              </a:spcAft>
              <a:buClr>
                <a:schemeClr val="dk1"/>
              </a:buClr>
              <a:buSzPts val="1920"/>
              <a:buNone/>
            </a:pPr>
            <a:r>
              <a:t/>
            </a:r>
            <a:endParaRPr sz="1920">
              <a:latin typeface="Times New Roman"/>
              <a:ea typeface="Times New Roman"/>
              <a:cs typeface="Times New Roman"/>
              <a:sym typeface="Times New Roman"/>
            </a:endParaRPr>
          </a:p>
          <a:p>
            <a:pPr indent="-220980" lvl="0" marL="342900" rtl="0" algn="l">
              <a:lnSpc>
                <a:spcPct val="95000"/>
              </a:lnSpc>
              <a:spcBef>
                <a:spcPts val="384"/>
              </a:spcBef>
              <a:spcAft>
                <a:spcPts val="0"/>
              </a:spcAft>
              <a:buClr>
                <a:schemeClr val="dk1"/>
              </a:buClr>
              <a:buSzPts val="1920"/>
              <a:buFont typeface="Noto Sans Symbols"/>
              <a:buNone/>
            </a:pPr>
            <a:r>
              <a:t/>
            </a:r>
            <a:endParaRPr sz="1920">
              <a:latin typeface="Times New Roman"/>
              <a:ea typeface="Times New Roman"/>
              <a:cs typeface="Times New Roman"/>
              <a:sym typeface="Times New Roman"/>
            </a:endParaRPr>
          </a:p>
          <a:p>
            <a:pPr indent="0" lvl="0" marL="0" rtl="0" algn="l">
              <a:lnSpc>
                <a:spcPct val="95000"/>
              </a:lnSpc>
              <a:spcBef>
                <a:spcPts val="384"/>
              </a:spcBef>
              <a:spcAft>
                <a:spcPts val="0"/>
              </a:spcAft>
              <a:buClr>
                <a:schemeClr val="dk1"/>
              </a:buClr>
              <a:buSzPts val="1920"/>
              <a:buNone/>
            </a:pPr>
            <a:r>
              <a:t/>
            </a:r>
            <a:endParaRPr sz="1920">
              <a:latin typeface="Times New Roman"/>
              <a:ea typeface="Times New Roman"/>
              <a:cs typeface="Times New Roman"/>
              <a:sym typeface="Times New Roman"/>
            </a:endParaRPr>
          </a:p>
          <a:p>
            <a:pPr indent="-365775" lvl="0" marL="487695" rtl="0" algn="l">
              <a:lnSpc>
                <a:spcPct val="95000"/>
              </a:lnSpc>
              <a:spcBef>
                <a:spcPts val="384"/>
              </a:spcBef>
              <a:spcAft>
                <a:spcPts val="0"/>
              </a:spcAft>
              <a:buClr>
                <a:schemeClr val="dk1"/>
              </a:buClr>
              <a:buSzPts val="1920"/>
              <a:buFont typeface="Noto Sans Symbols"/>
              <a:buNone/>
            </a:pPr>
            <a:r>
              <a:t/>
            </a:r>
            <a:endParaRPr sz="1920">
              <a:latin typeface="Times New Roman"/>
              <a:ea typeface="Times New Roman"/>
              <a:cs typeface="Times New Roman"/>
              <a:sym typeface="Times New Roman"/>
            </a:endParaRPr>
          </a:p>
        </p:txBody>
      </p:sp>
      <p:pic>
        <p:nvPicPr>
          <p:cNvPr id="227" name="Google Shape;227;p11"/>
          <p:cNvPicPr preferRelativeResize="0"/>
          <p:nvPr/>
        </p:nvPicPr>
        <p:blipFill rotWithShape="1">
          <a:blip r:embed="rId3">
            <a:alphaModFix/>
          </a:blip>
          <a:srcRect b="0" l="0" r="0" t="0"/>
          <a:stretch/>
        </p:blipFill>
        <p:spPr>
          <a:xfrm>
            <a:off x="5083110" y="2458305"/>
            <a:ext cx="5971593" cy="298579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233" name="Google Shape;233;p34"/>
          <p:cNvPicPr preferRelativeResize="0"/>
          <p:nvPr/>
        </p:nvPicPr>
        <p:blipFill rotWithShape="1">
          <a:blip r:embed="rId3">
            <a:alphaModFix/>
          </a:blip>
          <a:srcRect b="0" l="0" r="0" t="4951"/>
          <a:stretch/>
        </p:blipFill>
        <p:spPr>
          <a:xfrm>
            <a:off x="685800" y="246637"/>
            <a:ext cx="9617746" cy="65334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dd981d498f_1_0"/>
          <p:cNvSpPr txBox="1"/>
          <p:nvPr>
            <p:ph idx="12" type="sldNum"/>
          </p:nvPr>
        </p:nvSpPr>
        <p:spPr>
          <a:xfrm>
            <a:off x="9829800" y="6780108"/>
            <a:ext cx="3200400" cy="3894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pic>
        <p:nvPicPr>
          <p:cNvPr id="240" name="Google Shape;240;gdd981d498f_1_0"/>
          <p:cNvPicPr preferRelativeResize="0"/>
          <p:nvPr/>
        </p:nvPicPr>
        <p:blipFill>
          <a:blip r:embed="rId3">
            <a:alphaModFix/>
          </a:blip>
          <a:stretch>
            <a:fillRect/>
          </a:stretch>
        </p:blipFill>
        <p:spPr>
          <a:xfrm>
            <a:off x="0" y="1292050"/>
            <a:ext cx="13507574" cy="4789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
          <p:cNvSpPr txBox="1"/>
          <p:nvPr>
            <p:ph type="title"/>
          </p:nvPr>
        </p:nvSpPr>
        <p:spPr>
          <a:xfrm>
            <a:off x="685800" y="2133600"/>
            <a:ext cx="12344400" cy="3124199"/>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Times New Roman"/>
              <a:buNone/>
            </a:pPr>
            <a:r>
              <a:rPr b="1" i="1" lang="en-GB" sz="4000">
                <a:latin typeface="Times New Roman"/>
                <a:ea typeface="Times New Roman"/>
                <a:cs typeface="Times New Roman"/>
                <a:sym typeface="Times New Roman"/>
              </a:rPr>
              <a:t>FACIAL EXPRESSION RECOGNITION</a:t>
            </a:r>
            <a:br>
              <a:rPr b="1" lang="en-GB">
                <a:latin typeface="Times New Roman"/>
                <a:ea typeface="Times New Roman"/>
                <a:cs typeface="Times New Roman"/>
                <a:sym typeface="Times New Roman"/>
              </a:rPr>
            </a:br>
            <a:endParaRPr sz="3000">
              <a:latin typeface="Times New Roman"/>
              <a:ea typeface="Times New Roman"/>
              <a:cs typeface="Times New Roman"/>
              <a:sym typeface="Times New Roman"/>
            </a:endParaRPr>
          </a:p>
        </p:txBody>
      </p:sp>
      <p:sp>
        <p:nvSpPr>
          <p:cNvPr id="105" name="Google Shape;105;p2"/>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246" name="Google Shape;246;p35"/>
          <p:cNvPicPr preferRelativeResize="0"/>
          <p:nvPr/>
        </p:nvPicPr>
        <p:blipFill rotWithShape="1">
          <a:blip r:embed="rId3">
            <a:alphaModFix/>
          </a:blip>
          <a:srcRect b="0" l="0" r="0" t="0"/>
          <a:stretch/>
        </p:blipFill>
        <p:spPr>
          <a:xfrm>
            <a:off x="1230142" y="530245"/>
            <a:ext cx="10291298" cy="1837256"/>
          </a:xfrm>
          <a:prstGeom prst="rect">
            <a:avLst/>
          </a:prstGeom>
          <a:noFill/>
          <a:ln>
            <a:noFill/>
          </a:ln>
        </p:spPr>
      </p:pic>
      <p:pic>
        <p:nvPicPr>
          <p:cNvPr id="247" name="Google Shape;247;p35"/>
          <p:cNvPicPr preferRelativeResize="0"/>
          <p:nvPr/>
        </p:nvPicPr>
        <p:blipFill rotWithShape="1">
          <a:blip r:embed="rId4">
            <a:alphaModFix/>
          </a:blip>
          <a:srcRect b="0" l="0" r="0" t="0"/>
          <a:stretch/>
        </p:blipFill>
        <p:spPr>
          <a:xfrm>
            <a:off x="1248430" y="2746005"/>
            <a:ext cx="11179509" cy="366553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253" name="Google Shape;253;p36"/>
          <p:cNvPicPr preferRelativeResize="0"/>
          <p:nvPr/>
        </p:nvPicPr>
        <p:blipFill rotWithShape="1">
          <a:blip r:embed="rId3">
            <a:alphaModFix/>
          </a:blip>
          <a:srcRect b="0" l="0" r="0" t="0"/>
          <a:stretch/>
        </p:blipFill>
        <p:spPr>
          <a:xfrm>
            <a:off x="805070" y="189829"/>
            <a:ext cx="7603433" cy="677755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dd981d498f_1_8"/>
          <p:cNvSpPr txBox="1"/>
          <p:nvPr>
            <p:ph idx="12" type="sldNum"/>
          </p:nvPr>
        </p:nvSpPr>
        <p:spPr>
          <a:xfrm>
            <a:off x="9829800" y="6780108"/>
            <a:ext cx="3200400" cy="3894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
        <p:nvSpPr>
          <p:cNvPr id="260" name="Google Shape;260;gdd981d498f_1_8"/>
          <p:cNvSpPr txBox="1"/>
          <p:nvPr/>
        </p:nvSpPr>
        <p:spPr>
          <a:xfrm>
            <a:off x="0" y="58275"/>
            <a:ext cx="12687600" cy="1521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GB" sz="2100">
                <a:solidFill>
                  <a:schemeClr val="dk1"/>
                </a:solidFill>
                <a:highlight>
                  <a:srgbClr val="FFFFFF"/>
                </a:highlight>
                <a:latin typeface="Times New Roman"/>
                <a:ea typeface="Times New Roman"/>
                <a:cs typeface="Times New Roman"/>
                <a:sym typeface="Times New Roman"/>
              </a:rPr>
              <a:t> Sparse_categorical _crossentropy loss</a:t>
            </a:r>
            <a:r>
              <a:rPr lang="en-GB" sz="2100">
                <a:solidFill>
                  <a:schemeClr val="dk1"/>
                </a:solidFill>
                <a:highlight>
                  <a:srgbClr val="FFFFFF"/>
                </a:highlight>
                <a:latin typeface="Times New Roman"/>
                <a:ea typeface="Times New Roman"/>
                <a:cs typeface="Times New Roman"/>
                <a:sym typeface="Times New Roman"/>
              </a:rPr>
              <a:t> </a:t>
            </a:r>
            <a:endParaRPr sz="21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900">
                <a:solidFill>
                  <a:srgbClr val="172B4D"/>
                </a:solidFill>
                <a:highlight>
                  <a:srgbClr val="FFFFFF"/>
                </a:highlight>
                <a:latin typeface="Times New Roman"/>
                <a:ea typeface="Times New Roman"/>
                <a:cs typeface="Times New Roman"/>
                <a:sym typeface="Times New Roman"/>
              </a:rPr>
              <a:t>When doing multi-class classification, categorical cross entropy loss is used a lot. It compares the predicted label and true label and calculates the loss.</a:t>
            </a:r>
            <a:r>
              <a:rPr lang="en-GB" sz="1900">
                <a:solidFill>
                  <a:srgbClr val="242729"/>
                </a:solidFill>
                <a:highlight>
                  <a:srgbClr val="FFFFFF"/>
                </a:highlight>
                <a:latin typeface="Times New Roman"/>
                <a:ea typeface="Times New Roman"/>
                <a:cs typeface="Times New Roman"/>
                <a:sym typeface="Times New Roman"/>
              </a:rPr>
              <a:t> We use sparse categorical </a:t>
            </a:r>
            <a:r>
              <a:rPr lang="en-GB" sz="1900">
                <a:solidFill>
                  <a:srgbClr val="242729"/>
                </a:solidFill>
                <a:highlight>
                  <a:srgbClr val="FFFFFF"/>
                </a:highlight>
                <a:latin typeface="Times New Roman"/>
                <a:ea typeface="Times New Roman"/>
                <a:cs typeface="Times New Roman"/>
                <a:sym typeface="Times New Roman"/>
              </a:rPr>
              <a:t>cross entropy</a:t>
            </a:r>
            <a:r>
              <a:rPr lang="en-GB" sz="1900">
                <a:solidFill>
                  <a:srgbClr val="242729"/>
                </a:solidFill>
                <a:highlight>
                  <a:srgbClr val="FFFFFF"/>
                </a:highlight>
                <a:latin typeface="Times New Roman"/>
                <a:ea typeface="Times New Roman"/>
                <a:cs typeface="Times New Roman"/>
                <a:sym typeface="Times New Roman"/>
              </a:rPr>
              <a:t> when your classes are mutually exclusive (e.g., when each sample belongs exactly to one class). </a:t>
            </a:r>
            <a:endParaRPr sz="1900">
              <a:solidFill>
                <a:srgbClr val="242729"/>
              </a:solidFill>
              <a:highlight>
                <a:srgbClr val="FFFFFF"/>
              </a:highlight>
              <a:latin typeface="Times New Roman"/>
              <a:ea typeface="Times New Roman"/>
              <a:cs typeface="Times New Roman"/>
              <a:sym typeface="Times New Roman"/>
            </a:endParaRPr>
          </a:p>
        </p:txBody>
      </p:sp>
      <p:sp>
        <p:nvSpPr>
          <p:cNvPr id="261" name="Google Shape;261;gdd981d498f_1_8"/>
          <p:cNvSpPr txBox="1"/>
          <p:nvPr/>
        </p:nvSpPr>
        <p:spPr>
          <a:xfrm>
            <a:off x="155450" y="1816650"/>
            <a:ext cx="12687600" cy="782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GB" sz="1900">
                <a:solidFill>
                  <a:schemeClr val="dk1"/>
                </a:solidFill>
                <a:highlight>
                  <a:srgbClr val="FFFFFF"/>
                </a:highlight>
                <a:latin typeface="Times New Roman"/>
                <a:ea typeface="Times New Roman"/>
                <a:cs typeface="Times New Roman"/>
                <a:sym typeface="Times New Roman"/>
              </a:rPr>
              <a:t>Adam Optimizer</a:t>
            </a:r>
            <a:r>
              <a:rPr lang="en-GB" sz="1900">
                <a:solidFill>
                  <a:schemeClr val="dk1"/>
                </a:solidFill>
                <a:highlight>
                  <a:srgbClr val="FFFFFF"/>
                </a:highlight>
                <a:latin typeface="Times New Roman"/>
                <a:ea typeface="Times New Roman"/>
                <a:cs typeface="Times New Roman"/>
                <a:sym typeface="Times New Roman"/>
              </a:rPr>
              <a:t> </a:t>
            </a:r>
            <a:endParaRPr sz="19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GB" sz="1700">
                <a:solidFill>
                  <a:schemeClr val="dk1"/>
                </a:solidFill>
                <a:highlight>
                  <a:srgbClr val="FFFFFF"/>
                </a:highlight>
                <a:latin typeface="Times New Roman"/>
                <a:ea typeface="Times New Roman"/>
                <a:cs typeface="Times New Roman"/>
                <a:sym typeface="Times New Roman"/>
              </a:rPr>
              <a:t>Picking the right optimizer with the right parameters, can help you squeeze the last bit of accuracy out of your neural network model</a:t>
            </a:r>
            <a:endParaRPr sz="1700">
              <a:solidFill>
                <a:schemeClr val="dk1"/>
              </a:solidFill>
              <a:highlight>
                <a:srgbClr val="FFFFFF"/>
              </a:highlight>
              <a:latin typeface="Times New Roman"/>
              <a:ea typeface="Times New Roman"/>
              <a:cs typeface="Times New Roman"/>
              <a:sym typeface="Times New Roman"/>
            </a:endParaRPr>
          </a:p>
        </p:txBody>
      </p:sp>
      <p:sp>
        <p:nvSpPr>
          <p:cNvPr id="262" name="Google Shape;262;gdd981d498f_1_8"/>
          <p:cNvSpPr txBox="1"/>
          <p:nvPr/>
        </p:nvSpPr>
        <p:spPr>
          <a:xfrm>
            <a:off x="155450" y="2545250"/>
            <a:ext cx="12949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202124"/>
                </a:solidFill>
                <a:highlight>
                  <a:srgbClr val="FFFFFF"/>
                </a:highlight>
                <a:latin typeface="Times New Roman"/>
                <a:ea typeface="Times New Roman"/>
                <a:cs typeface="Times New Roman"/>
                <a:sym typeface="Times New Roman"/>
              </a:rPr>
              <a:t> </a:t>
            </a:r>
            <a:r>
              <a:rPr b="1" lang="en-GB" sz="1800">
                <a:solidFill>
                  <a:srgbClr val="202124"/>
                </a:solidFill>
                <a:highlight>
                  <a:srgbClr val="FFFFFF"/>
                </a:highlight>
                <a:latin typeface="Times New Roman"/>
                <a:ea typeface="Times New Roman"/>
                <a:cs typeface="Times New Roman"/>
                <a:sym typeface="Times New Roman"/>
              </a:rPr>
              <a:t>Adam</a:t>
            </a:r>
            <a:r>
              <a:rPr lang="en-GB" sz="1800">
                <a:solidFill>
                  <a:srgbClr val="202124"/>
                </a:solidFill>
                <a:highlight>
                  <a:srgbClr val="FFFFFF"/>
                </a:highlight>
                <a:latin typeface="Times New Roman"/>
                <a:ea typeface="Times New Roman"/>
                <a:cs typeface="Times New Roman"/>
                <a:sym typeface="Times New Roman"/>
              </a:rPr>
              <a:t> combines the best properties of the AdaGrad and RMSProp algorithms to provide an </a:t>
            </a:r>
            <a:r>
              <a:rPr b="1" lang="en-GB" sz="1800">
                <a:solidFill>
                  <a:srgbClr val="202124"/>
                </a:solidFill>
                <a:highlight>
                  <a:srgbClr val="FFFFFF"/>
                </a:highlight>
                <a:latin typeface="Times New Roman"/>
                <a:ea typeface="Times New Roman"/>
                <a:cs typeface="Times New Roman"/>
                <a:sym typeface="Times New Roman"/>
              </a:rPr>
              <a:t>optimization</a:t>
            </a:r>
            <a:r>
              <a:rPr lang="en-GB" sz="1800">
                <a:solidFill>
                  <a:srgbClr val="202124"/>
                </a:solidFill>
                <a:highlight>
                  <a:srgbClr val="FFFFFF"/>
                </a:highlight>
                <a:latin typeface="Times New Roman"/>
                <a:ea typeface="Times New Roman"/>
                <a:cs typeface="Times New Roman"/>
                <a:sym typeface="Times New Roman"/>
              </a:rPr>
              <a:t> algorithm that can handle sparse gradients on noisy problems i.e </a:t>
            </a:r>
            <a:r>
              <a:rPr lang="en-GB" sz="1800">
                <a:solidFill>
                  <a:srgbClr val="292929"/>
                </a:solidFill>
                <a:highlight>
                  <a:srgbClr val="FFFFFF"/>
                </a:highlight>
                <a:latin typeface="Times New Roman"/>
                <a:ea typeface="Times New Roman"/>
                <a:cs typeface="Times New Roman"/>
                <a:sym typeface="Times New Roman"/>
              </a:rPr>
              <a:t>gets the speed from momentum and the ability to adapt gradients in different directions from RMSProp.</a:t>
            </a:r>
            <a:r>
              <a:rPr lang="en-GB" sz="1800">
                <a:solidFill>
                  <a:srgbClr val="292929"/>
                </a:solidFill>
                <a:latin typeface="Times New Roman"/>
                <a:ea typeface="Times New Roman"/>
                <a:cs typeface="Times New Roman"/>
                <a:sym typeface="Times New Roman"/>
              </a:rPr>
              <a:t>The combination of the two makes it powerful.</a:t>
            </a:r>
            <a:endParaRPr sz="2000"/>
          </a:p>
        </p:txBody>
      </p:sp>
      <p:pic>
        <p:nvPicPr>
          <p:cNvPr id="263" name="Google Shape;263;gdd981d498f_1_8"/>
          <p:cNvPicPr preferRelativeResize="0"/>
          <p:nvPr/>
        </p:nvPicPr>
        <p:blipFill>
          <a:blip r:embed="rId3">
            <a:alphaModFix/>
          </a:blip>
          <a:stretch>
            <a:fillRect/>
          </a:stretch>
        </p:blipFill>
        <p:spPr>
          <a:xfrm>
            <a:off x="7233110" y="3463925"/>
            <a:ext cx="6182839" cy="3705575"/>
          </a:xfrm>
          <a:prstGeom prst="rect">
            <a:avLst/>
          </a:prstGeom>
          <a:noFill/>
          <a:ln>
            <a:noFill/>
          </a:ln>
        </p:spPr>
      </p:pic>
      <p:sp>
        <p:nvSpPr>
          <p:cNvPr id="264" name="Google Shape;264;gdd981d498f_1_8"/>
          <p:cNvSpPr txBox="1"/>
          <p:nvPr/>
        </p:nvSpPr>
        <p:spPr>
          <a:xfrm>
            <a:off x="155450" y="3769300"/>
            <a:ext cx="670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270" name="Google Shape;270;p37"/>
          <p:cNvPicPr preferRelativeResize="0"/>
          <p:nvPr/>
        </p:nvPicPr>
        <p:blipFill rotWithShape="1">
          <a:blip r:embed="rId3">
            <a:alphaModFix/>
          </a:blip>
          <a:srcRect b="0" l="0" r="0" t="0"/>
          <a:stretch/>
        </p:blipFill>
        <p:spPr>
          <a:xfrm>
            <a:off x="820599" y="282303"/>
            <a:ext cx="6741629" cy="67505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276" name="Google Shape;276;p38"/>
          <p:cNvPicPr preferRelativeResize="0"/>
          <p:nvPr/>
        </p:nvPicPr>
        <p:blipFill rotWithShape="1">
          <a:blip r:embed="rId3">
            <a:alphaModFix/>
          </a:blip>
          <a:srcRect b="0" l="0" r="0" t="0"/>
          <a:stretch/>
        </p:blipFill>
        <p:spPr>
          <a:xfrm>
            <a:off x="971902" y="444058"/>
            <a:ext cx="7905144" cy="561881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2"/>
          <p:cNvSpPr txBox="1"/>
          <p:nvPr>
            <p:ph type="title"/>
          </p:nvPr>
        </p:nvSpPr>
        <p:spPr>
          <a:xfrm>
            <a:off x="873140" y="368249"/>
            <a:ext cx="5673011" cy="59715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880"/>
              <a:buFont typeface="Times New Roman"/>
              <a:buNone/>
            </a:pPr>
            <a:r>
              <a:rPr lang="en-GB" sz="2880">
                <a:latin typeface="Times New Roman"/>
                <a:ea typeface="Times New Roman"/>
                <a:cs typeface="Times New Roman"/>
                <a:sym typeface="Times New Roman"/>
              </a:rPr>
              <a:t>Phase 4: Expression Classification</a:t>
            </a:r>
            <a:endParaRPr/>
          </a:p>
        </p:txBody>
      </p:sp>
      <p:sp>
        <p:nvSpPr>
          <p:cNvPr id="282" name="Google Shape;282;p12"/>
          <p:cNvSpPr txBox="1"/>
          <p:nvPr>
            <p:ph idx="1" type="body"/>
          </p:nvPr>
        </p:nvSpPr>
        <p:spPr>
          <a:xfrm>
            <a:off x="873140" y="1084840"/>
            <a:ext cx="11744129" cy="5409267"/>
          </a:xfrm>
          <a:prstGeom prst="rect">
            <a:avLst/>
          </a:prstGeom>
          <a:noFill/>
          <a:ln>
            <a:noFill/>
          </a:ln>
        </p:spPr>
        <p:txBody>
          <a:bodyPr anchorCtr="0" anchor="t" bIns="48750" lIns="97525" spcFirstLastPara="1" rIns="97525" wrap="square" tIns="48750">
            <a:normAutofit/>
          </a:bodyPr>
          <a:lstStyle/>
          <a:p>
            <a:pPr indent="0" lvl="0" marL="0" rtl="0" algn="l">
              <a:lnSpc>
                <a:spcPct val="100000"/>
              </a:lnSpc>
              <a:spcBef>
                <a:spcPts val="0"/>
              </a:spcBef>
              <a:spcAft>
                <a:spcPts val="0"/>
              </a:spcAft>
              <a:buClr>
                <a:schemeClr val="dk1"/>
              </a:buClr>
              <a:buSzPts val="1920"/>
              <a:buNone/>
            </a:pPr>
            <a:r>
              <a:rPr lang="en-GB" sz="1920"/>
              <a:t>Expression classification is the main part where our trained model comes into picture.</a:t>
            </a:r>
            <a:endParaRPr sz="1920"/>
          </a:p>
          <a:p>
            <a:pPr indent="0" lvl="0" marL="0" rtl="0" algn="l">
              <a:lnSpc>
                <a:spcPct val="100000"/>
              </a:lnSpc>
              <a:spcBef>
                <a:spcPts val="384"/>
              </a:spcBef>
              <a:spcAft>
                <a:spcPts val="0"/>
              </a:spcAft>
              <a:buClr>
                <a:schemeClr val="dk1"/>
              </a:buClr>
              <a:buSzPts val="1920"/>
              <a:buNone/>
            </a:pPr>
            <a:r>
              <a:rPr lang="en-GB" sz="1920"/>
              <a:t>Our model attempts to classify the expression in the give input image based on the features extracted from that image.</a:t>
            </a:r>
            <a:endParaRPr/>
          </a:p>
          <a:p>
            <a:pPr indent="-365775" lvl="0" marL="487695" rtl="0" algn="l">
              <a:lnSpc>
                <a:spcPct val="95000"/>
              </a:lnSpc>
              <a:spcBef>
                <a:spcPts val="384"/>
              </a:spcBef>
              <a:spcAft>
                <a:spcPts val="0"/>
              </a:spcAft>
              <a:buClr>
                <a:schemeClr val="dk1"/>
              </a:buClr>
              <a:buSzPts val="1920"/>
              <a:buFont typeface="Noto Sans Symbols"/>
              <a:buNone/>
            </a:pPr>
            <a:r>
              <a:t/>
            </a:r>
            <a:endParaRPr sz="1920">
              <a:latin typeface="Times New Roman"/>
              <a:ea typeface="Times New Roman"/>
              <a:cs typeface="Times New Roman"/>
              <a:sym typeface="Times New Roman"/>
            </a:endParaRPr>
          </a:p>
        </p:txBody>
      </p:sp>
      <p:pic>
        <p:nvPicPr>
          <p:cNvPr descr="Graphical user interface, application&#10;&#10;Description automatically generated" id="283" name="Google Shape;283;p12"/>
          <p:cNvPicPr preferRelativeResize="0"/>
          <p:nvPr/>
        </p:nvPicPr>
        <p:blipFill rotWithShape="1">
          <a:blip r:embed="rId3">
            <a:alphaModFix/>
          </a:blip>
          <a:srcRect b="0" l="0" r="0" t="0"/>
          <a:stretch/>
        </p:blipFill>
        <p:spPr>
          <a:xfrm>
            <a:off x="3023087" y="2172207"/>
            <a:ext cx="7895772" cy="444133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9"/>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289" name="Google Shape;289;p39"/>
          <p:cNvPicPr preferRelativeResize="0"/>
          <p:nvPr/>
        </p:nvPicPr>
        <p:blipFill rotWithShape="1">
          <a:blip r:embed="rId3">
            <a:alphaModFix/>
          </a:blip>
          <a:srcRect b="0" l="0" r="0" t="5194"/>
          <a:stretch/>
        </p:blipFill>
        <p:spPr>
          <a:xfrm>
            <a:off x="685800" y="233015"/>
            <a:ext cx="8787384" cy="684916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295" name="Google Shape;295;p40"/>
          <p:cNvPicPr preferRelativeResize="0"/>
          <p:nvPr/>
        </p:nvPicPr>
        <p:blipFill rotWithShape="1">
          <a:blip r:embed="rId3">
            <a:alphaModFix/>
          </a:blip>
          <a:srcRect b="0" l="0" r="0" t="0"/>
          <a:stretch/>
        </p:blipFill>
        <p:spPr>
          <a:xfrm>
            <a:off x="685800" y="125424"/>
            <a:ext cx="8988552" cy="706435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1"/>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301" name="Google Shape;301;p41"/>
          <p:cNvPicPr preferRelativeResize="0"/>
          <p:nvPr/>
        </p:nvPicPr>
        <p:blipFill rotWithShape="1">
          <a:blip r:embed="rId3">
            <a:alphaModFix/>
          </a:blip>
          <a:srcRect b="0" l="0" r="0" t="0"/>
          <a:stretch/>
        </p:blipFill>
        <p:spPr>
          <a:xfrm>
            <a:off x="822960" y="457200"/>
            <a:ext cx="9376699" cy="632290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2"/>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pic>
        <p:nvPicPr>
          <p:cNvPr id="307" name="Google Shape;307;p42"/>
          <p:cNvPicPr preferRelativeResize="0"/>
          <p:nvPr/>
        </p:nvPicPr>
        <p:blipFill rotWithShape="1">
          <a:blip r:embed="rId3">
            <a:alphaModFix/>
          </a:blip>
          <a:srcRect b="0" l="0" r="0" t="5378"/>
          <a:stretch/>
        </p:blipFill>
        <p:spPr>
          <a:xfrm>
            <a:off x="1053548" y="695739"/>
            <a:ext cx="9790043" cy="6280658"/>
          </a:xfrm>
          <a:prstGeom prst="rect">
            <a:avLst/>
          </a:prstGeom>
          <a:noFill/>
          <a:ln>
            <a:noFill/>
          </a:ln>
        </p:spPr>
      </p:pic>
      <p:sp>
        <p:nvSpPr>
          <p:cNvPr id="308" name="Google Shape;308;p42"/>
          <p:cNvSpPr txBox="1"/>
          <p:nvPr/>
        </p:nvSpPr>
        <p:spPr>
          <a:xfrm>
            <a:off x="793628" y="10812"/>
            <a:ext cx="3818130" cy="695739"/>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880"/>
              <a:buFont typeface="Times New Roman"/>
              <a:buNone/>
            </a:pPr>
            <a:r>
              <a:rPr b="0" i="0" lang="en-GB" sz="2400" u="none" cap="none" strike="noStrike">
                <a:solidFill>
                  <a:srgbClr val="000000"/>
                </a:solidFill>
                <a:latin typeface="Times New Roman"/>
                <a:ea typeface="Times New Roman"/>
                <a:cs typeface="Times New Roman"/>
                <a:sym typeface="Times New Roman"/>
              </a:rPr>
              <a:t>Testing and Evaluation : </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txBox="1"/>
          <p:nvPr>
            <p:ph type="title"/>
          </p:nvPr>
        </p:nvSpPr>
        <p:spPr>
          <a:xfrm>
            <a:off x="609600" y="292947"/>
            <a:ext cx="12801600" cy="76707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000"/>
              <a:buFont typeface="Times New Roman"/>
              <a:buNone/>
            </a:pPr>
            <a:r>
              <a:rPr b="1" lang="en-GB" sz="3000">
                <a:latin typeface="Times New Roman"/>
                <a:ea typeface="Times New Roman"/>
                <a:cs typeface="Times New Roman"/>
                <a:sym typeface="Times New Roman"/>
              </a:rPr>
              <a:t>Introduction</a:t>
            </a:r>
            <a:endParaRPr sz="3000">
              <a:latin typeface="Times New Roman"/>
              <a:ea typeface="Times New Roman"/>
              <a:cs typeface="Times New Roman"/>
              <a:sym typeface="Times New Roman"/>
            </a:endParaRPr>
          </a:p>
        </p:txBody>
      </p:sp>
      <p:sp>
        <p:nvSpPr>
          <p:cNvPr id="111" name="Google Shape;111;p3"/>
          <p:cNvSpPr txBox="1"/>
          <p:nvPr>
            <p:ph idx="1" type="body"/>
          </p:nvPr>
        </p:nvSpPr>
        <p:spPr>
          <a:xfrm>
            <a:off x="685800" y="1060025"/>
            <a:ext cx="12725399" cy="5874175"/>
          </a:xfrm>
          <a:prstGeom prst="rect">
            <a:avLst/>
          </a:prstGeom>
          <a:noFill/>
          <a:ln>
            <a:noFill/>
          </a:ln>
        </p:spPr>
        <p:txBody>
          <a:bodyPr anchorCtr="0" anchor="t" bIns="45700" lIns="91425" spcFirstLastPara="1" rIns="91425" wrap="square" tIns="45700">
            <a:noAutofit/>
          </a:bodyPr>
          <a:lstStyle/>
          <a:p>
            <a:pPr indent="0" lvl="0" marL="0" rtl="0" algn="just">
              <a:lnSpc>
                <a:spcPct val="107000"/>
              </a:lnSpc>
              <a:spcBef>
                <a:spcPts val="0"/>
              </a:spcBef>
              <a:spcAft>
                <a:spcPts val="0"/>
              </a:spcAft>
              <a:buClr>
                <a:schemeClr val="dk1"/>
              </a:buClr>
              <a:buSzPts val="2200"/>
              <a:buNone/>
            </a:pPr>
            <a:r>
              <a:rPr lang="en-GB" sz="2200">
                <a:latin typeface="Bookman Old Style"/>
                <a:ea typeface="Bookman Old Style"/>
                <a:cs typeface="Bookman Old Style"/>
                <a:sym typeface="Bookman Old Style"/>
              </a:rPr>
              <a:t>                 “2018 is the year when machines learn to grasp human emotions”</a:t>
            </a:r>
            <a:endParaRPr/>
          </a:p>
          <a:p>
            <a:pPr indent="0" lvl="0" marL="0" rtl="0" algn="just">
              <a:lnSpc>
                <a:spcPct val="107000"/>
              </a:lnSpc>
              <a:spcBef>
                <a:spcPts val="1240"/>
              </a:spcBef>
              <a:spcAft>
                <a:spcPts val="0"/>
              </a:spcAft>
              <a:buClr>
                <a:schemeClr val="dk1"/>
              </a:buClr>
              <a:buSzPts val="2200"/>
              <a:buNone/>
            </a:pPr>
            <a:r>
              <a:rPr lang="en-GB" sz="2200">
                <a:latin typeface="Bookman Old Style"/>
                <a:ea typeface="Bookman Old Style"/>
                <a:cs typeface="Bookman Old Style"/>
                <a:sym typeface="Bookman Old Style"/>
              </a:rPr>
              <a:t>                                                                                                         -- Andrew Moore.</a:t>
            </a:r>
            <a:endParaRPr/>
          </a:p>
          <a:p>
            <a:pPr indent="0" lvl="0" marL="0" rtl="0" algn="just">
              <a:lnSpc>
                <a:spcPct val="107000"/>
              </a:lnSpc>
              <a:spcBef>
                <a:spcPts val="1240"/>
              </a:spcBef>
              <a:spcAft>
                <a:spcPts val="0"/>
              </a:spcAft>
              <a:buClr>
                <a:schemeClr val="dk1"/>
              </a:buClr>
              <a:buSzPts val="2200"/>
              <a:buNone/>
            </a:pPr>
            <a:r>
              <a:rPr lang="en-GB" sz="2200">
                <a:latin typeface="Bookman Old Style"/>
                <a:ea typeface="Bookman Old Style"/>
                <a:cs typeface="Bookman Old Style"/>
                <a:sym typeface="Bookman Old Style"/>
              </a:rPr>
              <a:t>	</a:t>
            </a:r>
            <a:r>
              <a:rPr b="1" lang="en-GB" sz="2200">
                <a:latin typeface="Bookman Old Style"/>
                <a:ea typeface="Bookman Old Style"/>
                <a:cs typeface="Bookman Old Style"/>
                <a:sym typeface="Bookman Old Style"/>
              </a:rPr>
              <a:t>Image processing</a:t>
            </a:r>
            <a:r>
              <a:rPr lang="en-GB" sz="2200">
                <a:latin typeface="Bookman Old Style"/>
                <a:ea typeface="Bookman Old Style"/>
                <a:cs typeface="Bookman Old Style"/>
                <a:sym typeface="Bookman Old Style"/>
              </a:rPr>
              <a:t> is the field of signal processing where both the input and output signals are images. One of the most important applications of Image processing is Facial expression recognition. Our emotion is revealed by the expressions in our face. Facial Expressions plays an important role in interpersonal communication. </a:t>
            </a:r>
            <a:endParaRPr/>
          </a:p>
          <a:p>
            <a:pPr indent="0" lvl="0" marL="0" rtl="0" algn="just">
              <a:lnSpc>
                <a:spcPct val="107000"/>
              </a:lnSpc>
              <a:spcBef>
                <a:spcPts val="1240"/>
              </a:spcBef>
              <a:spcAft>
                <a:spcPts val="0"/>
              </a:spcAft>
              <a:buClr>
                <a:schemeClr val="dk1"/>
              </a:buClr>
              <a:buSzPts val="2200"/>
              <a:buNone/>
            </a:pPr>
            <a:r>
              <a:rPr lang="en-GB" sz="2200">
                <a:latin typeface="Bookman Old Style"/>
                <a:ea typeface="Bookman Old Style"/>
                <a:cs typeface="Bookman Old Style"/>
                <a:sym typeface="Bookman Old Style"/>
              </a:rPr>
              <a:t>	</a:t>
            </a:r>
            <a:r>
              <a:rPr b="1" lang="en-GB" sz="2200">
                <a:latin typeface="Bookman Old Style"/>
                <a:ea typeface="Bookman Old Style"/>
                <a:cs typeface="Bookman Old Style"/>
                <a:sym typeface="Bookman Old Style"/>
              </a:rPr>
              <a:t>Facial expression</a:t>
            </a:r>
            <a:r>
              <a:rPr lang="en-GB" sz="2200">
                <a:latin typeface="Bookman Old Style"/>
                <a:ea typeface="Bookman Old Style"/>
                <a:cs typeface="Bookman Old Style"/>
                <a:sym typeface="Bookman Old Style"/>
              </a:rPr>
              <a:t> is a non verbal scientific gesture which gets expressed in our face as per our emotions. Automatic recognition of facial expression plays an important role in artificial intelligence and robotics and thus it is a need of the generation. Some application related to this includes Personal identification and Access control, Videophone and Teleconferencing, Human-Computer Interaction, Automated Surveillance and so on.</a:t>
            </a:r>
            <a:endParaRPr/>
          </a:p>
          <a:p>
            <a:pPr indent="0" lvl="0" marL="0" rtl="0" algn="just">
              <a:lnSpc>
                <a:spcPct val="107000"/>
              </a:lnSpc>
              <a:spcBef>
                <a:spcPts val="1240"/>
              </a:spcBef>
              <a:spcAft>
                <a:spcPts val="0"/>
              </a:spcAft>
              <a:buClr>
                <a:schemeClr val="dk1"/>
              </a:buClr>
              <a:buSzPts val="2200"/>
              <a:buNone/>
            </a:pPr>
            <a:r>
              <a:rPr lang="en-GB" sz="2200">
                <a:latin typeface="Bookman Old Style"/>
                <a:ea typeface="Bookman Old Style"/>
                <a:cs typeface="Bookman Old Style"/>
                <a:sym typeface="Bookman Old Style"/>
              </a:rPr>
              <a:t>	</a:t>
            </a:r>
            <a:r>
              <a:rPr b="1" lang="en-GB" sz="2200">
                <a:latin typeface="Bookman Old Style"/>
                <a:ea typeface="Bookman Old Style"/>
                <a:cs typeface="Bookman Old Style"/>
                <a:sym typeface="Bookman Old Style"/>
              </a:rPr>
              <a:t>Several Projects </a:t>
            </a:r>
            <a:r>
              <a:rPr lang="en-GB" sz="2200">
                <a:latin typeface="Bookman Old Style"/>
                <a:ea typeface="Bookman Old Style"/>
                <a:cs typeface="Bookman Old Style"/>
                <a:sym typeface="Bookman Old Style"/>
              </a:rPr>
              <a:t>have already been done in this fields and our goal will not only be to develop an Automatic Facial Expression Recognition System but also improving the accuracy of this system compared to the other available systems.</a:t>
            </a:r>
            <a:endParaRPr/>
          </a:p>
          <a:p>
            <a:pPr indent="0" lvl="0" marL="0" rtl="0" algn="just">
              <a:lnSpc>
                <a:spcPct val="107000"/>
              </a:lnSpc>
              <a:spcBef>
                <a:spcPts val="1240"/>
              </a:spcBef>
              <a:spcAft>
                <a:spcPts val="0"/>
              </a:spcAft>
              <a:buClr>
                <a:schemeClr val="dk1"/>
              </a:buClr>
              <a:buSzPts val="2200"/>
              <a:buNone/>
            </a:pPr>
            <a:r>
              <a:t/>
            </a:r>
            <a:endParaRPr sz="2200">
              <a:latin typeface="Bookman Old Style"/>
              <a:ea typeface="Bookman Old Style"/>
              <a:cs typeface="Bookman Old Style"/>
              <a:sym typeface="Bookman Old Style"/>
            </a:endParaRPr>
          </a:p>
        </p:txBody>
      </p:sp>
      <p:sp>
        <p:nvSpPr>
          <p:cNvPr id="112" name="Google Shape;112;p3"/>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6"/>
          <p:cNvSpPr txBox="1"/>
          <p:nvPr>
            <p:ph type="title"/>
          </p:nvPr>
        </p:nvSpPr>
        <p:spPr>
          <a:xfrm>
            <a:off x="-4191000" y="145625"/>
            <a:ext cx="12344400" cy="31665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GB" sz="4400"/>
              <a:t>Applications</a:t>
            </a:r>
            <a:r>
              <a:rPr lang="en-GB"/>
              <a:t>:</a:t>
            </a:r>
            <a:endParaRPr/>
          </a:p>
        </p:txBody>
      </p:sp>
      <p:sp>
        <p:nvSpPr>
          <p:cNvPr id="314" name="Google Shape;314;p16"/>
          <p:cNvSpPr txBox="1"/>
          <p:nvPr>
            <p:ph idx="1" type="body"/>
          </p:nvPr>
        </p:nvSpPr>
        <p:spPr>
          <a:xfrm>
            <a:off x="685800" y="733200"/>
            <a:ext cx="12344400" cy="5848800"/>
          </a:xfrm>
          <a:prstGeom prst="rect">
            <a:avLst/>
          </a:prstGeom>
          <a:noFill/>
          <a:ln>
            <a:noFill/>
          </a:ln>
        </p:spPr>
        <p:txBody>
          <a:bodyPr anchorCtr="0" anchor="t" bIns="45700" lIns="91425" spcFirstLastPara="1" rIns="91425" wrap="square" tIns="45700">
            <a:normAutofit/>
          </a:bodyPr>
          <a:lstStyle/>
          <a:p>
            <a:pPr indent="-457200" lvl="0" marL="457200" rtl="0" algn="l">
              <a:lnSpc>
                <a:spcPct val="100000"/>
              </a:lnSpc>
              <a:spcBef>
                <a:spcPts val="480"/>
              </a:spcBef>
              <a:spcAft>
                <a:spcPts val="0"/>
              </a:spcAft>
              <a:buClr>
                <a:schemeClr val="dk1"/>
              </a:buClr>
              <a:buSzPts val="2400"/>
              <a:buFont typeface="Arial"/>
              <a:buAutoNum type="arabicPeriod"/>
            </a:pPr>
            <a:r>
              <a:rPr b="1" lang="en-GB" sz="2400">
                <a:latin typeface="Times New Roman"/>
                <a:ea typeface="Times New Roman"/>
                <a:cs typeface="Times New Roman"/>
                <a:sym typeface="Times New Roman"/>
              </a:rPr>
              <a:t>Remote Class Students Monitoring</a:t>
            </a:r>
            <a:endParaRPr/>
          </a:p>
          <a:p>
            <a:pPr indent="0" lvl="0" marL="0" rtl="0" algn="l">
              <a:lnSpc>
                <a:spcPct val="100000"/>
              </a:lnSpc>
              <a:spcBef>
                <a:spcPts val="480"/>
              </a:spcBef>
              <a:spcAft>
                <a:spcPts val="0"/>
              </a:spcAft>
              <a:buClr>
                <a:schemeClr val="dk1"/>
              </a:buClr>
              <a:buSzPts val="2400"/>
              <a:buNone/>
            </a:pPr>
            <a:r>
              <a:rPr lang="en-GB" sz="2400">
                <a:latin typeface="Times New Roman"/>
                <a:ea typeface="Times New Roman"/>
                <a:cs typeface="Times New Roman"/>
                <a:sym typeface="Times New Roman"/>
              </a:rPr>
              <a:t>Sample Video:                                                                       Results:</a:t>
            </a:r>
            <a:endParaRPr/>
          </a:p>
          <a:p>
            <a:pPr indent="0" lvl="0" marL="0" rtl="0" algn="l">
              <a:lnSpc>
                <a:spcPct val="100000"/>
              </a:lnSpc>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lnSpc>
                <a:spcPct val="100000"/>
              </a:lnSpc>
              <a:spcBef>
                <a:spcPts val="480"/>
              </a:spcBef>
              <a:spcAft>
                <a:spcPts val="0"/>
              </a:spcAft>
              <a:buClr>
                <a:schemeClr val="dk1"/>
              </a:buClr>
              <a:buSzPts val="2400"/>
              <a:buNone/>
            </a:pPr>
            <a:r>
              <a:t/>
            </a:r>
            <a:endParaRPr/>
          </a:p>
        </p:txBody>
      </p:sp>
      <p:pic>
        <p:nvPicPr>
          <p:cNvPr id="315" name="Google Shape;315;p16"/>
          <p:cNvPicPr preferRelativeResize="0"/>
          <p:nvPr/>
        </p:nvPicPr>
        <p:blipFill rotWithShape="1">
          <a:blip r:embed="rId3">
            <a:alphaModFix/>
          </a:blip>
          <a:srcRect b="0" l="0" r="0" t="0"/>
          <a:stretch/>
        </p:blipFill>
        <p:spPr>
          <a:xfrm>
            <a:off x="1181100" y="2081636"/>
            <a:ext cx="4783283" cy="2690597"/>
          </a:xfrm>
          <a:prstGeom prst="rect">
            <a:avLst/>
          </a:prstGeom>
          <a:noFill/>
          <a:ln>
            <a:noFill/>
          </a:ln>
        </p:spPr>
      </p:pic>
      <p:pic>
        <p:nvPicPr>
          <p:cNvPr id="316" name="Google Shape;316;p16"/>
          <p:cNvPicPr preferRelativeResize="0"/>
          <p:nvPr/>
        </p:nvPicPr>
        <p:blipFill rotWithShape="1">
          <a:blip r:embed="rId4">
            <a:alphaModFix/>
          </a:blip>
          <a:srcRect b="0" l="0" r="0" t="0"/>
          <a:stretch/>
        </p:blipFill>
        <p:spPr>
          <a:xfrm>
            <a:off x="7836922" y="1943724"/>
            <a:ext cx="5478890" cy="34283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50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322" name="Google Shape;322;p43"/>
          <p:cNvSpPr txBox="1"/>
          <p:nvPr/>
        </p:nvSpPr>
        <p:spPr>
          <a:xfrm>
            <a:off x="373224" y="746449"/>
            <a:ext cx="12656977" cy="5788127"/>
          </a:xfrm>
          <a:prstGeom prst="rect">
            <a:avLst/>
          </a:prstGeom>
          <a:noFill/>
          <a:ln>
            <a:noFill/>
          </a:ln>
        </p:spPr>
        <p:txBody>
          <a:bodyPr anchorCtr="0" anchor="t" bIns="45700" lIns="91425" spcFirstLastPara="1" rIns="91425" wrap="square" tIns="45700">
            <a:noAutofit/>
          </a:bodyPr>
          <a:lstStyle/>
          <a:p>
            <a:pPr indent="0" lvl="0" marL="114300" marR="0" rtl="0" algn="l">
              <a:lnSpc>
                <a:spcPct val="100000"/>
              </a:lnSpc>
              <a:spcBef>
                <a:spcPts val="0"/>
              </a:spcBef>
              <a:spcAft>
                <a:spcPts val="0"/>
              </a:spcAft>
              <a:buClr>
                <a:srgbClr val="000000"/>
              </a:buClr>
              <a:buSzPts val="1800"/>
              <a:buFont typeface="Arial"/>
              <a:buNone/>
            </a:pPr>
            <a:r>
              <a:rPr b="1" i="0" lang="en-GB" sz="1800" u="none" cap="none" strike="noStrike">
                <a:solidFill>
                  <a:srgbClr val="000000"/>
                </a:solidFill>
                <a:latin typeface="Arial"/>
                <a:ea typeface="Arial"/>
                <a:cs typeface="Arial"/>
                <a:sym typeface="Arial"/>
              </a:rPr>
              <a:t>2. Emotion detection in Web Cam</a:t>
            </a:r>
            <a:endParaRPr/>
          </a:p>
        </p:txBody>
      </p:sp>
      <p:sp>
        <p:nvSpPr>
          <p:cNvPr id="323" name="Google Shape;323;p43"/>
          <p:cNvSpPr txBox="1"/>
          <p:nvPr/>
        </p:nvSpPr>
        <p:spPr>
          <a:xfrm>
            <a:off x="6776962" y="4948473"/>
            <a:ext cx="3281438" cy="466948"/>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pic>
        <p:nvPicPr>
          <p:cNvPr id="324" name="Google Shape;324;p43"/>
          <p:cNvPicPr preferRelativeResize="0"/>
          <p:nvPr/>
        </p:nvPicPr>
        <p:blipFill rotWithShape="1">
          <a:blip r:embed="rId3">
            <a:alphaModFix/>
          </a:blip>
          <a:srcRect b="0" l="0" r="0" t="0"/>
          <a:stretch/>
        </p:blipFill>
        <p:spPr>
          <a:xfrm>
            <a:off x="685800" y="1847654"/>
            <a:ext cx="4160877" cy="3265498"/>
          </a:xfrm>
          <a:prstGeom prst="rect">
            <a:avLst/>
          </a:prstGeom>
          <a:noFill/>
          <a:ln>
            <a:noFill/>
          </a:ln>
        </p:spPr>
      </p:pic>
      <p:pic>
        <p:nvPicPr>
          <p:cNvPr id="325" name="Google Shape;325;p43"/>
          <p:cNvPicPr preferRelativeResize="0"/>
          <p:nvPr/>
        </p:nvPicPr>
        <p:blipFill rotWithShape="1">
          <a:blip r:embed="rId4">
            <a:alphaModFix/>
          </a:blip>
          <a:srcRect b="0" l="0" r="0" t="0"/>
          <a:stretch/>
        </p:blipFill>
        <p:spPr>
          <a:xfrm>
            <a:off x="5053326" y="1858338"/>
            <a:ext cx="4206963" cy="3265498"/>
          </a:xfrm>
          <a:prstGeom prst="rect">
            <a:avLst/>
          </a:prstGeom>
          <a:noFill/>
          <a:ln>
            <a:noFill/>
          </a:ln>
        </p:spPr>
      </p:pic>
      <p:pic>
        <p:nvPicPr>
          <p:cNvPr id="326" name="Google Shape;326;p43"/>
          <p:cNvPicPr preferRelativeResize="0"/>
          <p:nvPr/>
        </p:nvPicPr>
        <p:blipFill rotWithShape="1">
          <a:blip r:embed="rId5">
            <a:alphaModFix/>
          </a:blip>
          <a:srcRect b="0" l="0" r="0" t="0"/>
          <a:stretch/>
        </p:blipFill>
        <p:spPr>
          <a:xfrm>
            <a:off x="9410135" y="1858338"/>
            <a:ext cx="4207057" cy="3266266"/>
          </a:xfrm>
          <a:prstGeom prst="rect">
            <a:avLst/>
          </a:prstGeom>
          <a:noFill/>
          <a:ln>
            <a:noFill/>
          </a:ln>
        </p:spPr>
      </p:pic>
      <p:sp>
        <p:nvSpPr>
          <p:cNvPr id="327" name="Google Shape;327;p43"/>
          <p:cNvSpPr txBox="1"/>
          <p:nvPr/>
        </p:nvSpPr>
        <p:spPr>
          <a:xfrm>
            <a:off x="1866098" y="5963094"/>
            <a:ext cx="110863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400" u="none" cap="none" strike="noStrike">
                <a:solidFill>
                  <a:srgbClr val="000000"/>
                </a:solidFill>
                <a:latin typeface="Times New Roman"/>
                <a:ea typeface="Times New Roman"/>
                <a:cs typeface="Times New Roman"/>
                <a:sym typeface="Times New Roman"/>
              </a:rPr>
              <a:t>        Happy                                                                                         Neutral                                                                                        Sad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9"/>
          <p:cNvSpPr txBox="1"/>
          <p:nvPr>
            <p:ph type="title"/>
          </p:nvPr>
        </p:nvSpPr>
        <p:spPr>
          <a:xfrm>
            <a:off x="685800" y="292947"/>
            <a:ext cx="12344400" cy="69765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000"/>
              <a:buFont typeface="Times New Roman"/>
              <a:buNone/>
            </a:pPr>
            <a:r>
              <a:rPr b="1" lang="en-GB" sz="3000">
                <a:latin typeface="Times New Roman"/>
                <a:ea typeface="Times New Roman"/>
                <a:cs typeface="Times New Roman"/>
                <a:sym typeface="Times New Roman"/>
              </a:rPr>
              <a:t>Conclusion</a:t>
            </a:r>
            <a:endParaRPr sz="3000">
              <a:latin typeface="Times New Roman"/>
              <a:ea typeface="Times New Roman"/>
              <a:cs typeface="Times New Roman"/>
              <a:sym typeface="Times New Roman"/>
            </a:endParaRPr>
          </a:p>
        </p:txBody>
      </p:sp>
      <p:sp>
        <p:nvSpPr>
          <p:cNvPr id="333" name="Google Shape;333;p19"/>
          <p:cNvSpPr txBox="1"/>
          <p:nvPr>
            <p:ph idx="1" type="body"/>
          </p:nvPr>
        </p:nvSpPr>
        <p:spPr>
          <a:xfrm>
            <a:off x="762000" y="1066800"/>
            <a:ext cx="12268199" cy="610277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200"/>
              <a:buNone/>
            </a:pPr>
            <a:r>
              <a:rPr lang="en-GB" sz="2200">
                <a:latin typeface="Bookman Old Style"/>
                <a:ea typeface="Bookman Old Style"/>
                <a:cs typeface="Bookman Old Style"/>
                <a:sym typeface="Bookman Old Style"/>
              </a:rPr>
              <a:t>	All the models that are pre existing are developed using various datasets which are outdated which consist of less number of samples for training and testing. </a:t>
            </a:r>
            <a:endParaRPr/>
          </a:p>
          <a:p>
            <a:pPr indent="0" lvl="0" marL="0" rtl="0" algn="l">
              <a:lnSpc>
                <a:spcPct val="100000"/>
              </a:lnSpc>
              <a:spcBef>
                <a:spcPts val="480"/>
              </a:spcBef>
              <a:spcAft>
                <a:spcPts val="0"/>
              </a:spcAft>
              <a:buClr>
                <a:schemeClr val="dk1"/>
              </a:buClr>
              <a:buSzPts val="2200"/>
              <a:buNone/>
            </a:pPr>
            <a:r>
              <a:rPr lang="en-GB" sz="2200">
                <a:latin typeface="Bookman Old Style"/>
                <a:ea typeface="Bookman Old Style"/>
                <a:cs typeface="Bookman Old Style"/>
                <a:sym typeface="Bookman Old Style"/>
              </a:rPr>
              <a:t>	In this Project we developed a model with accuracy of 96% using Deep Learning, </a:t>
            </a:r>
            <a:r>
              <a:rPr lang="en-GB" sz="2400">
                <a:latin typeface="Times New Roman"/>
                <a:ea typeface="Times New Roman"/>
                <a:cs typeface="Times New Roman"/>
                <a:sym typeface="Times New Roman"/>
              </a:rPr>
              <a:t>Convolutional Neural Networks and Transfer Learning techniques </a:t>
            </a:r>
            <a:r>
              <a:rPr lang="en-GB" sz="2200">
                <a:latin typeface="Bookman Old Style"/>
                <a:ea typeface="Bookman Old Style"/>
                <a:cs typeface="Bookman Old Style"/>
                <a:sym typeface="Bookman Old Style"/>
              </a:rPr>
              <a:t>that can predict of seven human emotions more accurately using Python with Facial Dataset provided by Kaggle.</a:t>
            </a:r>
            <a:endParaRPr/>
          </a:p>
          <a:p>
            <a:pPr indent="0" lvl="0" marL="0" rtl="0" algn="l">
              <a:lnSpc>
                <a:spcPct val="100000"/>
              </a:lnSpc>
              <a:spcBef>
                <a:spcPts val="480"/>
              </a:spcBef>
              <a:spcAft>
                <a:spcPts val="0"/>
              </a:spcAft>
              <a:buClr>
                <a:schemeClr val="dk1"/>
              </a:buClr>
              <a:buSzPts val="2400"/>
              <a:buNone/>
            </a:pPr>
            <a:r>
              <a:t/>
            </a:r>
            <a:endParaRPr sz="2400"/>
          </a:p>
          <a:p>
            <a:pPr indent="0" lvl="0" marL="0" rtl="0" algn="l">
              <a:lnSpc>
                <a:spcPct val="100000"/>
              </a:lnSpc>
              <a:spcBef>
                <a:spcPts val="480"/>
              </a:spcBef>
              <a:spcAft>
                <a:spcPts val="0"/>
              </a:spcAft>
              <a:buClr>
                <a:schemeClr val="dk1"/>
              </a:buClr>
              <a:buSzPts val="2400"/>
              <a:buNone/>
            </a:pPr>
            <a:r>
              <a:t/>
            </a:r>
            <a:endParaRPr sz="2400">
              <a:latin typeface="Bookman Old Style"/>
              <a:ea typeface="Bookman Old Style"/>
              <a:cs typeface="Bookman Old Style"/>
              <a:sym typeface="Bookman Old Style"/>
            </a:endParaRPr>
          </a:p>
          <a:p>
            <a:pPr indent="0" lvl="0" marL="0" rtl="0" algn="l">
              <a:lnSpc>
                <a:spcPct val="100000"/>
              </a:lnSpc>
              <a:spcBef>
                <a:spcPts val="440"/>
              </a:spcBef>
              <a:spcAft>
                <a:spcPts val="0"/>
              </a:spcAft>
              <a:buClr>
                <a:schemeClr val="dk1"/>
              </a:buClr>
              <a:buSzPts val="2200"/>
              <a:buNone/>
            </a:pPr>
            <a:r>
              <a:t/>
            </a:r>
            <a:endParaRPr sz="2200">
              <a:latin typeface="Bookman Old Style"/>
              <a:ea typeface="Bookman Old Style"/>
              <a:cs typeface="Bookman Old Style"/>
              <a:sym typeface="Bookman Old Style"/>
            </a:endParaRPr>
          </a:p>
          <a:p>
            <a:pPr indent="0" lvl="0" marL="0" rtl="0" algn="l">
              <a:lnSpc>
                <a:spcPct val="100000"/>
              </a:lnSpc>
              <a:spcBef>
                <a:spcPts val="440"/>
              </a:spcBef>
              <a:spcAft>
                <a:spcPts val="0"/>
              </a:spcAft>
              <a:buClr>
                <a:schemeClr val="dk1"/>
              </a:buClr>
              <a:buSzPts val="2200"/>
              <a:buNone/>
            </a:pPr>
            <a:r>
              <a:rPr lang="en-GB" sz="2200">
                <a:latin typeface="Bookman Old Style"/>
                <a:ea typeface="Bookman Old Style"/>
                <a:cs typeface="Bookman Old Style"/>
                <a:sym typeface="Bookman Old Style"/>
              </a:rPr>
              <a:t> </a:t>
            </a:r>
            <a:endParaRPr/>
          </a:p>
          <a:p>
            <a:pPr indent="0" lvl="0" marL="0" rtl="0" algn="l">
              <a:lnSpc>
                <a:spcPct val="100000"/>
              </a:lnSpc>
              <a:spcBef>
                <a:spcPts val="440"/>
              </a:spcBef>
              <a:spcAft>
                <a:spcPts val="0"/>
              </a:spcAft>
              <a:buClr>
                <a:schemeClr val="dk1"/>
              </a:buClr>
              <a:buSzPts val="2200"/>
              <a:buNone/>
            </a:pPr>
            <a:r>
              <a:t/>
            </a:r>
            <a:endParaRPr sz="2200">
              <a:latin typeface="Bookman Old Style"/>
              <a:ea typeface="Bookman Old Style"/>
              <a:cs typeface="Bookman Old Style"/>
              <a:sym typeface="Bookman Old Style"/>
            </a:endParaRPr>
          </a:p>
          <a:p>
            <a:pPr indent="0" lvl="0" marL="0" rtl="0" algn="l">
              <a:lnSpc>
                <a:spcPct val="100000"/>
              </a:lnSpc>
              <a:spcBef>
                <a:spcPts val="440"/>
              </a:spcBef>
              <a:spcAft>
                <a:spcPts val="0"/>
              </a:spcAft>
              <a:buClr>
                <a:schemeClr val="dk1"/>
              </a:buClr>
              <a:buSzPts val="2200"/>
              <a:buNone/>
            </a:pPr>
            <a:r>
              <a:rPr lang="en-GB" sz="2200">
                <a:latin typeface="Bookman Old Style"/>
                <a:ea typeface="Bookman Old Style"/>
                <a:cs typeface="Bookman Old Style"/>
                <a:sym typeface="Bookman Old Style"/>
              </a:rPr>
              <a:t> </a:t>
            </a:r>
            <a:endParaRPr/>
          </a:p>
        </p:txBody>
      </p:sp>
      <p:sp>
        <p:nvSpPr>
          <p:cNvPr id="334" name="Google Shape;334;p19"/>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0"/>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
        <p:nvSpPr>
          <p:cNvPr id="340" name="Google Shape;340;p20"/>
          <p:cNvSpPr txBox="1"/>
          <p:nvPr>
            <p:ph idx="1" type="body"/>
          </p:nvPr>
        </p:nvSpPr>
        <p:spPr>
          <a:xfrm>
            <a:off x="1828800" y="2743200"/>
            <a:ext cx="9753600" cy="707886"/>
          </a:xfrm>
          <a:prstGeom prst="rect">
            <a:avLst/>
          </a:prstGeom>
          <a:noFill/>
          <a:ln>
            <a:noFill/>
          </a:ln>
        </p:spPr>
        <p:txBody>
          <a:bodyPr anchorCtr="0" anchor="t" bIns="45700" lIns="91425" spcFirstLastPara="1" rIns="91425" wrap="square" tIns="45700">
            <a:spAutoFit/>
          </a:bodyPr>
          <a:lstStyle/>
          <a:p>
            <a:pPr indent="-342900" lvl="0" marL="342900" rtl="0" algn="ctr">
              <a:lnSpc>
                <a:spcPct val="100000"/>
              </a:lnSpc>
              <a:spcBef>
                <a:spcPts val="0"/>
              </a:spcBef>
              <a:spcAft>
                <a:spcPts val="0"/>
              </a:spcAft>
              <a:buClr>
                <a:schemeClr val="dk1"/>
              </a:buClr>
              <a:buSzPts val="4000"/>
              <a:buNone/>
            </a:pPr>
            <a:r>
              <a:rPr b="1" lang="en-GB" sz="4000">
                <a:latin typeface="Times New Roman"/>
                <a:ea typeface="Times New Roman"/>
                <a:cs typeface="Times New Roman"/>
                <a:sym typeface="Times New Roman"/>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4"/>
          <p:cNvSpPr txBox="1"/>
          <p:nvPr>
            <p:ph type="title"/>
          </p:nvPr>
        </p:nvSpPr>
        <p:spPr>
          <a:xfrm>
            <a:off x="685800" y="292947"/>
            <a:ext cx="12344400" cy="1219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000"/>
              <a:buFont typeface="Times New Roman"/>
              <a:buNone/>
            </a:pPr>
            <a:r>
              <a:rPr b="1" lang="en-GB" sz="3000">
                <a:latin typeface="Times New Roman"/>
                <a:ea typeface="Times New Roman"/>
                <a:cs typeface="Times New Roman"/>
                <a:sym typeface="Times New Roman"/>
              </a:rPr>
              <a:t>Motivation of Project Work</a:t>
            </a:r>
            <a:endParaRPr b="1" sz="3000">
              <a:latin typeface="Times New Roman"/>
              <a:ea typeface="Times New Roman"/>
              <a:cs typeface="Times New Roman"/>
              <a:sym typeface="Times New Roman"/>
            </a:endParaRPr>
          </a:p>
        </p:txBody>
      </p:sp>
      <p:sp>
        <p:nvSpPr>
          <p:cNvPr id="118" name="Google Shape;118;p4"/>
          <p:cNvSpPr txBox="1"/>
          <p:nvPr>
            <p:ph idx="1" type="body"/>
          </p:nvPr>
        </p:nvSpPr>
        <p:spPr>
          <a:xfrm>
            <a:off x="685800" y="1512147"/>
            <a:ext cx="12344400" cy="565742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lang="en-GB" sz="2400">
                <a:latin typeface="Times New Roman"/>
                <a:ea typeface="Times New Roman"/>
                <a:cs typeface="Times New Roman"/>
                <a:sym typeface="Times New Roman"/>
              </a:rPr>
              <a:t>	Humans are well-trained in reading the emotions of others, in fact, at Just 14 months old, babies can already tell the difference between happy and sad. In the Current Technological World everyone are using Electronic devices like mobiles, computers etc. more than 8 hours a day.</a:t>
            </a:r>
            <a:endParaRPr/>
          </a:p>
          <a:p>
            <a:pPr indent="0" lvl="0" marL="0" rtl="0" algn="l">
              <a:lnSpc>
                <a:spcPct val="100000"/>
              </a:lnSpc>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lnSpc>
                <a:spcPct val="100000"/>
              </a:lnSpc>
              <a:spcBef>
                <a:spcPts val="480"/>
              </a:spcBef>
              <a:spcAft>
                <a:spcPts val="0"/>
              </a:spcAft>
              <a:buClr>
                <a:schemeClr val="dk1"/>
              </a:buClr>
              <a:buSzPts val="2400"/>
              <a:buNone/>
            </a:pPr>
            <a:r>
              <a:rPr lang="en-GB" sz="2400">
                <a:latin typeface="Times New Roman"/>
                <a:ea typeface="Times New Roman"/>
                <a:cs typeface="Times New Roman"/>
                <a:sym typeface="Times New Roman"/>
              </a:rPr>
              <a:t>	                    </a:t>
            </a:r>
            <a:r>
              <a:rPr b="1" lang="en-GB" sz="2400">
                <a:latin typeface="Times New Roman"/>
                <a:ea typeface="Times New Roman"/>
                <a:cs typeface="Times New Roman"/>
                <a:sym typeface="Times New Roman"/>
              </a:rPr>
              <a:t>Can we make our Computers to understand our emotions ? </a:t>
            </a:r>
            <a:endParaRPr/>
          </a:p>
          <a:p>
            <a:pPr indent="0" lvl="0" marL="0" rtl="0" algn="l">
              <a:lnSpc>
                <a:spcPct val="100000"/>
              </a:lnSpc>
              <a:spcBef>
                <a:spcPts val="480"/>
              </a:spcBef>
              <a:spcAft>
                <a:spcPts val="0"/>
              </a:spcAft>
              <a:buClr>
                <a:schemeClr val="dk1"/>
              </a:buClr>
              <a:buSzPts val="2400"/>
              <a:buNone/>
            </a:pPr>
            <a:r>
              <a:t/>
            </a:r>
            <a:endParaRPr b="1" sz="2400">
              <a:latin typeface="Times New Roman"/>
              <a:ea typeface="Times New Roman"/>
              <a:cs typeface="Times New Roman"/>
              <a:sym typeface="Times New Roman"/>
            </a:endParaRPr>
          </a:p>
          <a:p>
            <a:pPr indent="0" lvl="0" marL="0" rtl="0" algn="l">
              <a:lnSpc>
                <a:spcPct val="100000"/>
              </a:lnSpc>
              <a:spcBef>
                <a:spcPts val="480"/>
              </a:spcBef>
              <a:spcAft>
                <a:spcPts val="0"/>
              </a:spcAft>
              <a:buClr>
                <a:schemeClr val="dk1"/>
              </a:buClr>
              <a:buSzPts val="2400"/>
              <a:buNone/>
            </a:pPr>
            <a:r>
              <a:rPr b="1" lang="en-GB" sz="2400">
                <a:latin typeface="Times New Roman"/>
                <a:ea typeface="Times New Roman"/>
                <a:cs typeface="Times New Roman"/>
                <a:sym typeface="Times New Roman"/>
              </a:rPr>
              <a:t>	</a:t>
            </a:r>
            <a:r>
              <a:rPr lang="en-GB" sz="2400">
                <a:latin typeface="Times New Roman"/>
                <a:ea typeface="Times New Roman"/>
                <a:cs typeface="Times New Roman"/>
                <a:sym typeface="Times New Roman"/>
              </a:rPr>
              <a:t>To answer the question, We designed a deep learning neural network that gives machines the ability to make inferences about our emotional states. In other words,</a:t>
            </a:r>
            <a:endParaRPr/>
          </a:p>
          <a:p>
            <a:pPr indent="0" lvl="0" marL="0" rtl="0" algn="l">
              <a:lnSpc>
                <a:spcPct val="100000"/>
              </a:lnSpc>
              <a:spcBef>
                <a:spcPts val="480"/>
              </a:spcBef>
              <a:spcAft>
                <a:spcPts val="0"/>
              </a:spcAft>
              <a:buClr>
                <a:schemeClr val="dk1"/>
              </a:buClr>
              <a:buSzPts val="2400"/>
              <a:buNone/>
            </a:pPr>
            <a:r>
              <a:rPr lang="en-GB" sz="2400">
                <a:latin typeface="Times New Roman"/>
                <a:ea typeface="Times New Roman"/>
                <a:cs typeface="Times New Roman"/>
                <a:sym typeface="Times New Roman"/>
              </a:rPr>
              <a:t>                                     “we give them eyes to see what we can see’’</a:t>
            </a:r>
            <a:endParaRPr/>
          </a:p>
          <a:p>
            <a:pPr indent="0" lvl="0" marL="0" rtl="0" algn="l">
              <a:lnSpc>
                <a:spcPct val="100000"/>
              </a:lnSpc>
              <a:spcBef>
                <a:spcPts val="480"/>
              </a:spcBef>
              <a:spcAft>
                <a:spcPts val="0"/>
              </a:spcAft>
              <a:buClr>
                <a:schemeClr val="dk1"/>
              </a:buClr>
              <a:buSzPts val="2400"/>
              <a:buNone/>
            </a:pPr>
            <a:r>
              <a:t/>
            </a:r>
            <a:endParaRPr/>
          </a:p>
          <a:p>
            <a:pPr indent="0" lvl="0" marL="0" rtl="0" algn="l">
              <a:lnSpc>
                <a:spcPct val="100000"/>
              </a:lnSpc>
              <a:spcBef>
                <a:spcPts val="480"/>
              </a:spcBef>
              <a:spcAft>
                <a:spcPts val="0"/>
              </a:spcAft>
              <a:buClr>
                <a:schemeClr val="dk1"/>
              </a:buClr>
              <a:buSzPts val="2400"/>
              <a:buNone/>
            </a:pPr>
            <a:r>
              <a:rPr lang="en-GB" sz="2400">
                <a:latin typeface="Times New Roman"/>
                <a:ea typeface="Times New Roman"/>
                <a:cs typeface="Times New Roman"/>
                <a:sym typeface="Times New Roman"/>
              </a:rPr>
              <a:t>	Making a computer that understand Human emotions will bring a drastic change. It can save life’s  of people by identifying who are being depressed emotionally and prevent them from committing suicide .</a:t>
            </a:r>
            <a:endParaRPr sz="2200">
              <a:latin typeface="Bookman Old Style"/>
              <a:ea typeface="Bookman Old Style"/>
              <a:cs typeface="Bookman Old Style"/>
              <a:sym typeface="Bookman Old Style"/>
            </a:endParaRPr>
          </a:p>
        </p:txBody>
      </p:sp>
      <p:sp>
        <p:nvSpPr>
          <p:cNvPr id="119" name="Google Shape;119;p4"/>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5"/>
          <p:cNvSpPr txBox="1"/>
          <p:nvPr>
            <p:ph type="title"/>
          </p:nvPr>
        </p:nvSpPr>
        <p:spPr>
          <a:xfrm>
            <a:off x="685800" y="292947"/>
            <a:ext cx="12344400" cy="77385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000"/>
              <a:buFont typeface="Times New Roman"/>
              <a:buNone/>
            </a:pPr>
            <a:r>
              <a:rPr b="1" lang="en-GB" sz="3000">
                <a:latin typeface="Times New Roman"/>
                <a:ea typeface="Times New Roman"/>
                <a:cs typeface="Times New Roman"/>
                <a:sym typeface="Times New Roman"/>
              </a:rPr>
              <a:t>Scope of Project</a:t>
            </a:r>
            <a:endParaRPr b="1" sz="3000">
              <a:latin typeface="Times New Roman"/>
              <a:ea typeface="Times New Roman"/>
              <a:cs typeface="Times New Roman"/>
              <a:sym typeface="Times New Roman"/>
            </a:endParaRPr>
          </a:p>
        </p:txBody>
      </p:sp>
      <p:sp>
        <p:nvSpPr>
          <p:cNvPr id="125" name="Google Shape;125;p5"/>
          <p:cNvSpPr txBox="1"/>
          <p:nvPr>
            <p:ph idx="1" type="body"/>
          </p:nvPr>
        </p:nvSpPr>
        <p:spPr>
          <a:xfrm>
            <a:off x="685800" y="1219200"/>
            <a:ext cx="12344400" cy="5950375"/>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200"/>
              <a:buChar char="•"/>
            </a:pPr>
            <a:r>
              <a:rPr lang="en-GB" sz="2200">
                <a:latin typeface="Bookman Old Style"/>
                <a:ea typeface="Bookman Old Style"/>
                <a:cs typeface="Bookman Old Style"/>
                <a:sym typeface="Bookman Old Style"/>
              </a:rPr>
              <a:t>By deploying the Trained model into Digital Devices Like Mobiles, Digital Cameras, Video Recorders. We easily identify the expressions of people in group and intimate the people with sad or Angry faces. This will definitely reduce the burden of taking   re-shots and helps it picking up the best images. </a:t>
            </a:r>
            <a:endParaRPr/>
          </a:p>
          <a:p>
            <a:pPr indent="0" lvl="0" marL="342900" rtl="0" algn="l">
              <a:lnSpc>
                <a:spcPct val="100000"/>
              </a:lnSpc>
              <a:spcBef>
                <a:spcPts val="0"/>
              </a:spcBef>
              <a:spcAft>
                <a:spcPts val="0"/>
              </a:spcAft>
              <a:buSzPts val="1800"/>
              <a:buNone/>
            </a:pPr>
            <a:r>
              <a:t/>
            </a:r>
            <a:endParaRPr/>
          </a:p>
          <a:p>
            <a:pPr indent="-342900" lvl="0" marL="342900" rtl="0" algn="l">
              <a:lnSpc>
                <a:spcPct val="100000"/>
              </a:lnSpc>
              <a:spcBef>
                <a:spcPts val="440"/>
              </a:spcBef>
              <a:spcAft>
                <a:spcPts val="0"/>
              </a:spcAft>
              <a:buClr>
                <a:schemeClr val="dk1"/>
              </a:buClr>
              <a:buSzPts val="2200"/>
              <a:buChar char="•"/>
            </a:pPr>
            <a:r>
              <a:rPr lang="en-GB" sz="2200">
                <a:latin typeface="Bookman Old Style"/>
                <a:ea typeface="Bookman Old Style"/>
                <a:cs typeface="Bookman Old Style"/>
                <a:sym typeface="Bookman Old Style"/>
              </a:rPr>
              <a:t>Further By Incorporating this model in Videos Streaming Platforms, We can provide more apt suggestion to user based on their Emotional State which is determined using Webcam.</a:t>
            </a:r>
            <a:endParaRPr/>
          </a:p>
          <a:p>
            <a:pPr indent="-203200" lvl="0" marL="342900" rtl="0" algn="l">
              <a:lnSpc>
                <a:spcPct val="100000"/>
              </a:lnSpc>
              <a:spcBef>
                <a:spcPts val="440"/>
              </a:spcBef>
              <a:spcAft>
                <a:spcPts val="0"/>
              </a:spcAft>
              <a:buClr>
                <a:schemeClr val="dk1"/>
              </a:buClr>
              <a:buSzPts val="2200"/>
              <a:buNone/>
            </a:pPr>
            <a:r>
              <a:t/>
            </a:r>
            <a:endParaRPr sz="2200">
              <a:latin typeface="Bookman Old Style"/>
              <a:ea typeface="Bookman Old Style"/>
              <a:cs typeface="Bookman Old Style"/>
              <a:sym typeface="Bookman Old Style"/>
            </a:endParaRPr>
          </a:p>
          <a:p>
            <a:pPr indent="0" lvl="0" marL="0" rtl="0" algn="l">
              <a:lnSpc>
                <a:spcPct val="100000"/>
              </a:lnSpc>
              <a:spcBef>
                <a:spcPts val="440"/>
              </a:spcBef>
              <a:spcAft>
                <a:spcPts val="0"/>
              </a:spcAft>
              <a:buClr>
                <a:schemeClr val="dk1"/>
              </a:buClr>
              <a:buSzPts val="2200"/>
              <a:buNone/>
            </a:pPr>
            <a:r>
              <a:rPr lang="en-GB" sz="2200">
                <a:latin typeface="Bookman Old Style"/>
                <a:ea typeface="Bookman Old Style"/>
                <a:cs typeface="Bookman Old Style"/>
                <a:sym typeface="Bookman Old Style"/>
              </a:rPr>
              <a:t>     </a:t>
            </a:r>
            <a:endParaRPr/>
          </a:p>
        </p:txBody>
      </p:sp>
      <p:sp>
        <p:nvSpPr>
          <p:cNvPr id="126" name="Google Shape;126;p5"/>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6"/>
          <p:cNvSpPr txBox="1"/>
          <p:nvPr>
            <p:ph type="title"/>
          </p:nvPr>
        </p:nvSpPr>
        <p:spPr>
          <a:xfrm>
            <a:off x="685800" y="292947"/>
            <a:ext cx="11582400" cy="69765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000"/>
              <a:buFont typeface="Times New Roman"/>
              <a:buNone/>
            </a:pPr>
            <a:r>
              <a:rPr b="1" lang="en-GB" sz="3000">
                <a:latin typeface="Times New Roman"/>
                <a:ea typeface="Times New Roman"/>
                <a:cs typeface="Times New Roman"/>
                <a:sym typeface="Times New Roman"/>
              </a:rPr>
              <a:t>Analysis of Existing Models</a:t>
            </a:r>
            <a:endParaRPr b="1" sz="3000">
              <a:latin typeface="Times New Roman"/>
              <a:ea typeface="Times New Roman"/>
              <a:cs typeface="Times New Roman"/>
              <a:sym typeface="Times New Roman"/>
            </a:endParaRPr>
          </a:p>
        </p:txBody>
      </p:sp>
      <p:sp>
        <p:nvSpPr>
          <p:cNvPr id="132" name="Google Shape;132;p6"/>
          <p:cNvSpPr txBox="1"/>
          <p:nvPr>
            <p:ph idx="1" type="body"/>
          </p:nvPr>
        </p:nvSpPr>
        <p:spPr>
          <a:xfrm>
            <a:off x="685800" y="1143000"/>
            <a:ext cx="12344400" cy="5391576"/>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3200"/>
              <a:buChar char="•"/>
            </a:pPr>
            <a:r>
              <a:rPr lang="en-GB"/>
              <a:t>There are various pre existing models which are trained using various facial datasets and methodologies. Each of them are having different accuracy in prediction.</a:t>
            </a:r>
            <a:endParaRPr/>
          </a:p>
          <a:p>
            <a:pPr indent="0" lvl="0" marL="0" rtl="0" algn="l">
              <a:lnSpc>
                <a:spcPct val="100000"/>
              </a:lnSpc>
              <a:spcBef>
                <a:spcPts val="640"/>
              </a:spcBef>
              <a:spcAft>
                <a:spcPts val="0"/>
              </a:spcAft>
              <a:buClr>
                <a:schemeClr val="dk1"/>
              </a:buClr>
              <a:buSzPts val="3200"/>
              <a:buNone/>
            </a:pPr>
            <a:r>
              <a:rPr lang="en-GB"/>
              <a:t>Various facial datasets available online are:</a:t>
            </a:r>
            <a:endParaRPr/>
          </a:p>
          <a:p>
            <a:pPr indent="-514350" lvl="2" marL="1314450" rtl="0" algn="l">
              <a:lnSpc>
                <a:spcPct val="100000"/>
              </a:lnSpc>
              <a:spcBef>
                <a:spcPts val="480"/>
              </a:spcBef>
              <a:spcAft>
                <a:spcPts val="0"/>
              </a:spcAft>
              <a:buClr>
                <a:schemeClr val="dk1"/>
              </a:buClr>
              <a:buSzPts val="2400"/>
              <a:buFont typeface="Calibri"/>
              <a:buAutoNum type="arabicPeriod"/>
            </a:pPr>
            <a:r>
              <a:rPr lang="en-GB"/>
              <a:t>Facial Emotion Recognition (FER)</a:t>
            </a:r>
            <a:endParaRPr/>
          </a:p>
          <a:p>
            <a:pPr indent="-514350" lvl="2" marL="1314450" rtl="0" algn="l">
              <a:lnSpc>
                <a:spcPct val="100000"/>
              </a:lnSpc>
              <a:spcBef>
                <a:spcPts val="480"/>
              </a:spcBef>
              <a:spcAft>
                <a:spcPts val="0"/>
              </a:spcAft>
              <a:buClr>
                <a:schemeClr val="dk1"/>
              </a:buClr>
              <a:buSzPts val="2400"/>
              <a:buFont typeface="Calibri"/>
              <a:buAutoNum type="arabicPeriod"/>
            </a:pPr>
            <a:r>
              <a:rPr lang="en-GB"/>
              <a:t>Japanese Female Facial Expression (JAFFE)</a:t>
            </a:r>
            <a:endParaRPr/>
          </a:p>
          <a:p>
            <a:pPr indent="-514350" lvl="2" marL="1314450" rtl="0" algn="l">
              <a:lnSpc>
                <a:spcPct val="100000"/>
              </a:lnSpc>
              <a:spcBef>
                <a:spcPts val="480"/>
              </a:spcBef>
              <a:spcAft>
                <a:spcPts val="0"/>
              </a:spcAft>
              <a:buClr>
                <a:schemeClr val="dk1"/>
              </a:buClr>
              <a:buSzPts val="2400"/>
              <a:buFont typeface="Calibri"/>
              <a:buAutoNum type="arabicPeriod"/>
            </a:pPr>
            <a:r>
              <a:rPr lang="en-GB"/>
              <a:t>Carnegie Mellon University (CMU) MultiPIE</a:t>
            </a:r>
            <a:endParaRPr/>
          </a:p>
          <a:p>
            <a:pPr indent="-514350" lvl="2" marL="1314450" rtl="0" algn="l">
              <a:lnSpc>
                <a:spcPct val="100000"/>
              </a:lnSpc>
              <a:spcBef>
                <a:spcPts val="480"/>
              </a:spcBef>
              <a:spcAft>
                <a:spcPts val="0"/>
              </a:spcAft>
              <a:buClr>
                <a:schemeClr val="dk1"/>
              </a:buClr>
              <a:buSzPts val="2400"/>
              <a:buFont typeface="Calibri"/>
              <a:buAutoNum type="arabicPeriod"/>
            </a:pPr>
            <a:r>
              <a:rPr lang="en-GB"/>
              <a:t>Lifespan </a:t>
            </a:r>
            <a:endParaRPr/>
          </a:p>
          <a:p>
            <a:pPr indent="-514350" lvl="2" marL="1314450" rtl="0" algn="l">
              <a:lnSpc>
                <a:spcPct val="100000"/>
              </a:lnSpc>
              <a:spcBef>
                <a:spcPts val="480"/>
              </a:spcBef>
              <a:spcAft>
                <a:spcPts val="0"/>
              </a:spcAft>
              <a:buClr>
                <a:schemeClr val="dk1"/>
              </a:buClr>
              <a:buSzPts val="2400"/>
              <a:buFont typeface="Calibri"/>
              <a:buAutoNum type="arabicPeriod"/>
            </a:pPr>
            <a:r>
              <a:rPr lang="en-GB"/>
              <a:t>Man Machine Interface (MMI) </a:t>
            </a:r>
            <a:endParaRPr/>
          </a:p>
          <a:p>
            <a:pPr indent="-514350" lvl="2" marL="1314450" rtl="0" algn="l">
              <a:lnSpc>
                <a:spcPct val="100000"/>
              </a:lnSpc>
              <a:spcBef>
                <a:spcPts val="480"/>
              </a:spcBef>
              <a:spcAft>
                <a:spcPts val="0"/>
              </a:spcAft>
              <a:buClr>
                <a:schemeClr val="dk1"/>
              </a:buClr>
              <a:buSzPts val="2400"/>
              <a:buFont typeface="Calibri"/>
              <a:buAutoNum type="arabicPeriod"/>
            </a:pPr>
            <a:r>
              <a:rPr lang="en-GB"/>
              <a:t>FEED </a:t>
            </a:r>
            <a:endParaRPr/>
          </a:p>
          <a:p>
            <a:pPr indent="-514350" lvl="2" marL="1314450" rtl="0" algn="l">
              <a:lnSpc>
                <a:spcPct val="100000"/>
              </a:lnSpc>
              <a:spcBef>
                <a:spcPts val="480"/>
              </a:spcBef>
              <a:spcAft>
                <a:spcPts val="0"/>
              </a:spcAft>
              <a:buClr>
                <a:schemeClr val="dk1"/>
              </a:buClr>
              <a:buSzPts val="2400"/>
              <a:buFont typeface="Calibri"/>
              <a:buAutoNum type="arabicPeriod"/>
            </a:pPr>
            <a:r>
              <a:rPr lang="en-GB"/>
              <a:t>Cohn Kanade (CN)</a:t>
            </a:r>
            <a:endParaRPr/>
          </a:p>
        </p:txBody>
      </p:sp>
      <p:sp>
        <p:nvSpPr>
          <p:cNvPr id="133" name="Google Shape;133;p6"/>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7"/>
          <p:cNvSpPr txBox="1"/>
          <p:nvPr>
            <p:ph type="title"/>
          </p:nvPr>
        </p:nvSpPr>
        <p:spPr>
          <a:xfrm>
            <a:off x="228600" y="304800"/>
            <a:ext cx="9822300" cy="381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Calibri"/>
              <a:buNone/>
            </a:pPr>
            <a:r>
              <a:rPr lang="en-GB" sz="3200"/>
              <a:t>         Accuracy of Models trained using various datasets:</a:t>
            </a:r>
            <a:endParaRPr/>
          </a:p>
        </p:txBody>
      </p:sp>
      <p:graphicFrame>
        <p:nvGraphicFramePr>
          <p:cNvPr id="139" name="Google Shape;139;p7"/>
          <p:cNvGraphicFramePr/>
          <p:nvPr/>
        </p:nvGraphicFramePr>
        <p:xfrm>
          <a:off x="1485900" y="762000"/>
          <a:ext cx="3000000" cy="3000000"/>
        </p:xfrm>
        <a:graphic>
          <a:graphicData uri="http://schemas.openxmlformats.org/drawingml/2006/table">
            <a:tbl>
              <a:tblPr bandRow="1" firstRow="1">
                <a:noFill/>
                <a:tableStyleId>{B1DD5FF4-342E-45B3-9598-BB00CCDA5441}</a:tableStyleId>
              </a:tblPr>
              <a:tblGrid>
                <a:gridCol w="1727875"/>
                <a:gridCol w="1763150"/>
                <a:gridCol w="1728675"/>
              </a:tblGrid>
              <a:tr h="269825">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Training</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Testing</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 Accuracy</a:t>
                      </a:r>
                      <a:endParaRPr sz="1400" u="none" cap="none" strike="noStrike"/>
                    </a:p>
                  </a:txBody>
                  <a:tcPr marT="45725" marB="45725" marR="91450" marL="91450"/>
                </a:tc>
              </a:tr>
              <a:tr h="2097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FER2013</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CK+</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75.05</a:t>
                      </a:r>
                      <a:endParaRPr sz="1400" u="none" cap="none" strike="noStrike"/>
                    </a:p>
                  </a:txBody>
                  <a:tcPr marT="45725" marB="45725" marR="91450" marL="91450"/>
                </a:tc>
              </a:tr>
              <a:tr h="214050">
                <a:tc>
                  <a:txBody>
                    <a:bodyPr/>
                    <a:lstStyle/>
                    <a:p>
                      <a:pPr indent="0" lvl="0" marL="0" marR="0" rtl="0" algn="l">
                        <a:lnSpc>
                          <a:spcPct val="100000"/>
                        </a:lnSpc>
                        <a:spcBef>
                          <a:spcPts val="0"/>
                        </a:spcBef>
                        <a:spcAft>
                          <a:spcPts val="0"/>
                        </a:spcAft>
                        <a:buClr>
                          <a:schemeClr val="dk1"/>
                        </a:buClr>
                        <a:buSzPts val="1800"/>
                        <a:buFont typeface="Calibri"/>
                        <a:buNone/>
                      </a:pPr>
                      <a:r>
                        <a:rPr lang="en-GB" sz="1800" u="none" cap="none" strike="noStrike"/>
                        <a:t>FER2013</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CK+</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73.38</a:t>
                      </a:r>
                      <a:endParaRPr sz="1400" u="none" cap="none" strike="noStrike"/>
                    </a:p>
                  </a:txBody>
                  <a:tcPr marT="45725" marB="45725" marR="91450" marL="91450"/>
                </a:tc>
              </a:tr>
              <a:tr h="21405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JAFFE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CK+</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54.05</a:t>
                      </a:r>
                      <a:endParaRPr sz="1400" u="none" cap="none" strike="noStrike"/>
                    </a:p>
                  </a:txBody>
                  <a:tcPr marT="45725" marB="45725" marR="91450" marL="91450"/>
                </a:tc>
              </a:tr>
              <a:tr h="21405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MMI</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CK+</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66.20</a:t>
                      </a:r>
                      <a:endParaRPr sz="1400" u="none" cap="none" strike="noStrike"/>
                    </a:p>
                  </a:txBody>
                  <a:tcPr marT="45725" marB="45725" marR="91450" marL="91450"/>
                </a:tc>
              </a:tr>
              <a:tr h="21405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FEED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CK+</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56.60</a:t>
                      </a:r>
                      <a:endParaRPr sz="1400" u="none" cap="none" strike="noStrike"/>
                    </a:p>
                  </a:txBody>
                  <a:tcPr marT="45725" marB="45725" marR="91450" marL="91450"/>
                </a:tc>
              </a:tr>
              <a:tr h="21405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FER2013</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JAFFE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50.70</a:t>
                      </a:r>
                      <a:endParaRPr sz="1400" u="none" cap="none" strike="noStrike"/>
                    </a:p>
                  </a:txBody>
                  <a:tcPr marT="45725" marB="45725" marR="91450" marL="91450"/>
                </a:tc>
              </a:tr>
              <a:tr h="214050">
                <a:tc>
                  <a:txBody>
                    <a:bodyPr/>
                    <a:lstStyle/>
                    <a:p>
                      <a:pPr indent="0" lvl="0" marL="0" marR="0" rtl="0" algn="l">
                        <a:lnSpc>
                          <a:spcPct val="100000"/>
                        </a:lnSpc>
                        <a:spcBef>
                          <a:spcPts val="0"/>
                        </a:spcBef>
                        <a:spcAft>
                          <a:spcPts val="0"/>
                        </a:spcAft>
                        <a:buClr>
                          <a:schemeClr val="dk1"/>
                        </a:buClr>
                        <a:buSzPts val="1800"/>
                        <a:buFont typeface="Calibri"/>
                        <a:buNone/>
                      </a:pPr>
                      <a:r>
                        <a:rPr lang="en-GB" sz="1800" u="none" cap="none" strike="noStrike"/>
                        <a:t>FER2013</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GB" sz="1800" u="none" cap="none" strike="noStrike"/>
                        <a:t>JAFFE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45.07</a:t>
                      </a:r>
                      <a:endParaRPr sz="1400" u="none" cap="none" strike="noStrike"/>
                    </a:p>
                  </a:txBody>
                  <a:tcPr marT="45725" marB="45725" marR="91450" marL="91450"/>
                </a:tc>
              </a:tr>
              <a:tr h="21405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CK+</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JAFFE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55.87</a:t>
                      </a:r>
                      <a:endParaRPr sz="1400" u="none" cap="none" strike="noStrike"/>
                    </a:p>
                  </a:txBody>
                  <a:tcPr marT="45725" marB="45725" marR="91450" marL="91450"/>
                </a:tc>
              </a:tr>
              <a:tr h="21405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BU-3DFE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GB" sz="1800" u="none" cap="none" strike="noStrike"/>
                        <a:t>JAFFE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41.96</a:t>
                      </a:r>
                      <a:endParaRPr sz="1400" u="none" cap="none" strike="noStrike"/>
                    </a:p>
                  </a:txBody>
                  <a:tcPr marT="45725" marB="45725" marR="91450" marL="91450"/>
                </a:tc>
              </a:tr>
              <a:tr h="21405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CK</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JAFFE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45.71</a:t>
                      </a:r>
                      <a:endParaRPr sz="1400" u="none" cap="none" strike="noStrike"/>
                    </a:p>
                  </a:txBody>
                  <a:tcPr marT="45725" marB="45725" marR="91450" marL="91450"/>
                </a:tc>
              </a:tr>
              <a:tr h="21405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CK</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GB" sz="1800" u="none" cap="none" strike="noStrike"/>
                        <a:t>JAFFE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41.30</a:t>
                      </a:r>
                      <a:endParaRPr sz="1400" u="none" cap="none" strike="noStrike"/>
                    </a:p>
                  </a:txBody>
                  <a:tcPr marT="45725" marB="45725" marR="91450" marL="91450"/>
                </a:tc>
              </a:tr>
              <a:tr h="21405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FEED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JAFFE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46.48</a:t>
                      </a:r>
                      <a:endParaRPr sz="1400" u="none" cap="none" strike="noStrike"/>
                    </a:p>
                  </a:txBody>
                  <a:tcPr marT="45725" marB="45725" marR="91450" marL="91450"/>
                </a:tc>
              </a:tr>
              <a:tr h="21405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FEED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GB" sz="1800" u="none" cap="none" strike="noStrike"/>
                        <a:t>JAFFE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60.09</a:t>
                      </a:r>
                      <a:endParaRPr sz="1400" u="none" cap="none" strike="noStrike"/>
                    </a:p>
                  </a:txBody>
                  <a:tcPr marT="45725" marB="45725" marR="91450" marL="91450"/>
                </a:tc>
              </a:tr>
            </a:tbl>
          </a:graphicData>
        </a:graphic>
      </p:graphicFrame>
      <p:sp>
        <p:nvSpPr>
          <p:cNvPr id="140" name="Google Shape;140;p7"/>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d9f1cbd273_3_1"/>
          <p:cNvSpPr txBox="1"/>
          <p:nvPr>
            <p:ph type="title"/>
          </p:nvPr>
        </p:nvSpPr>
        <p:spPr>
          <a:xfrm>
            <a:off x="685800" y="292948"/>
            <a:ext cx="12344400" cy="592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5000"/>
              </a:lnSpc>
              <a:spcBef>
                <a:spcPts val="0"/>
              </a:spcBef>
              <a:spcAft>
                <a:spcPts val="0"/>
              </a:spcAft>
              <a:buClr>
                <a:schemeClr val="dk1"/>
              </a:buClr>
              <a:buSzPct val="100000"/>
              <a:buFont typeface="Arial"/>
              <a:buNone/>
            </a:pPr>
            <a:r>
              <a:rPr lang="en-GB" sz="4200">
                <a:latin typeface="Arial"/>
                <a:ea typeface="Arial"/>
                <a:cs typeface="Arial"/>
                <a:sym typeface="Arial"/>
              </a:rPr>
              <a:t>Objective:</a:t>
            </a:r>
            <a:endParaRPr sz="4200">
              <a:latin typeface="Aharoni"/>
              <a:ea typeface="Aharoni"/>
              <a:cs typeface="Aharoni"/>
              <a:sym typeface="Aharoni"/>
            </a:endParaRPr>
          </a:p>
          <a:p>
            <a:pPr indent="0" lvl="0" marL="0" rtl="0" algn="ctr">
              <a:lnSpc>
                <a:spcPct val="100000"/>
              </a:lnSpc>
              <a:spcBef>
                <a:spcPts val="0"/>
              </a:spcBef>
              <a:spcAft>
                <a:spcPts val="0"/>
              </a:spcAft>
              <a:buSzPct val="45454"/>
              <a:buNone/>
            </a:pPr>
            <a:r>
              <a:t/>
            </a:r>
            <a:endParaRPr/>
          </a:p>
        </p:txBody>
      </p:sp>
      <p:sp>
        <p:nvSpPr>
          <p:cNvPr id="147" name="Google Shape;147;gd9f1cbd273_3_1"/>
          <p:cNvSpPr txBox="1"/>
          <p:nvPr>
            <p:ph idx="1" type="body"/>
          </p:nvPr>
        </p:nvSpPr>
        <p:spPr>
          <a:xfrm>
            <a:off x="685800" y="885749"/>
            <a:ext cx="12344400" cy="5648700"/>
          </a:xfrm>
          <a:prstGeom prst="rect">
            <a:avLst/>
          </a:prstGeom>
          <a:noFill/>
          <a:ln>
            <a:noFill/>
          </a:ln>
        </p:spPr>
        <p:txBody>
          <a:bodyPr anchorCtr="0" anchor="t" bIns="45700" lIns="91425" spcFirstLastPara="1" rIns="91425" wrap="square" tIns="45700">
            <a:normAutofit/>
          </a:bodyPr>
          <a:lstStyle/>
          <a:p>
            <a:pPr indent="0" lvl="0" marL="0" rtl="0" algn="l">
              <a:lnSpc>
                <a:spcPct val="105000"/>
              </a:lnSpc>
              <a:spcBef>
                <a:spcPts val="0"/>
              </a:spcBef>
              <a:spcAft>
                <a:spcPts val="0"/>
              </a:spcAft>
              <a:buClr>
                <a:schemeClr val="dk1"/>
              </a:buClr>
              <a:buSzPts val="2600"/>
              <a:buFont typeface="Arial"/>
              <a:buNone/>
            </a:pPr>
            <a:r>
              <a:rPr lang="en-GB" sz="2600">
                <a:latin typeface="Times New Roman"/>
                <a:ea typeface="Times New Roman"/>
                <a:cs typeface="Times New Roman"/>
                <a:sym typeface="Times New Roman"/>
              </a:rPr>
              <a:t>    This project is to develop Automatic Facial Expression Recognition System which can take human facial images containing some expression as input and recognize and classify it into seven different expression classes such as:</a:t>
            </a:r>
            <a:endParaRPr sz="2800">
              <a:latin typeface="Avenir"/>
              <a:ea typeface="Avenir"/>
              <a:cs typeface="Avenir"/>
              <a:sym typeface="Avenir"/>
            </a:endParaRPr>
          </a:p>
          <a:p>
            <a:pPr indent="-238758" lvl="0" marL="365760" rtl="0" algn="l">
              <a:lnSpc>
                <a:spcPct val="95000"/>
              </a:lnSpc>
              <a:spcBef>
                <a:spcPts val="900"/>
              </a:spcBef>
              <a:spcAft>
                <a:spcPts val="0"/>
              </a:spcAft>
              <a:buClr>
                <a:schemeClr val="dk1"/>
              </a:buClr>
              <a:buSzPts val="2000"/>
              <a:buFont typeface="Noto Sans Symbols"/>
              <a:buNone/>
            </a:pPr>
            <a:r>
              <a:t/>
            </a:r>
            <a:endParaRPr sz="2000">
              <a:latin typeface="Avenir"/>
              <a:ea typeface="Avenir"/>
              <a:cs typeface="Avenir"/>
              <a:sym typeface="Avenir"/>
            </a:endParaRPr>
          </a:p>
          <a:p>
            <a:pPr indent="0" lvl="0" marL="0" rtl="0" algn="l">
              <a:lnSpc>
                <a:spcPct val="95000"/>
              </a:lnSpc>
              <a:spcBef>
                <a:spcPts val="900"/>
              </a:spcBef>
              <a:spcAft>
                <a:spcPts val="0"/>
              </a:spcAft>
              <a:buClr>
                <a:schemeClr val="dk1"/>
              </a:buClr>
              <a:buSzPts val="2000"/>
              <a:buFont typeface="Arial"/>
              <a:buNone/>
            </a:pPr>
            <a:r>
              <a:t/>
            </a:r>
            <a:endParaRPr sz="2000">
              <a:latin typeface="Avenir"/>
              <a:ea typeface="Avenir"/>
              <a:cs typeface="Avenir"/>
              <a:sym typeface="Avenir"/>
            </a:endParaRPr>
          </a:p>
          <a:p>
            <a:pPr indent="0" lvl="0" marL="0" rtl="0" algn="l">
              <a:lnSpc>
                <a:spcPct val="105000"/>
              </a:lnSpc>
              <a:spcBef>
                <a:spcPts val="900"/>
              </a:spcBef>
              <a:spcAft>
                <a:spcPts val="0"/>
              </a:spcAft>
              <a:buClr>
                <a:schemeClr val="dk1"/>
              </a:buClr>
              <a:buSzPts val="2600"/>
              <a:buFont typeface="Arial"/>
              <a:buNone/>
            </a:pPr>
            <a:r>
              <a:t/>
            </a:r>
            <a:endParaRPr sz="2600">
              <a:latin typeface="Times New Roman"/>
              <a:ea typeface="Times New Roman"/>
              <a:cs typeface="Times New Roman"/>
              <a:sym typeface="Times New Roman"/>
            </a:endParaRPr>
          </a:p>
          <a:p>
            <a:pPr indent="0" lvl="0" marL="0" rtl="0" algn="l">
              <a:lnSpc>
                <a:spcPct val="105000"/>
              </a:lnSpc>
              <a:spcBef>
                <a:spcPts val="900"/>
              </a:spcBef>
              <a:spcAft>
                <a:spcPts val="0"/>
              </a:spcAft>
              <a:buClr>
                <a:schemeClr val="dk1"/>
              </a:buClr>
              <a:buSzPts val="2600"/>
              <a:buFont typeface="Arial"/>
              <a:buNone/>
            </a:pPr>
            <a:br>
              <a:rPr lang="en-GB" sz="2600">
                <a:latin typeface="Times New Roman"/>
                <a:ea typeface="Times New Roman"/>
                <a:cs typeface="Times New Roman"/>
                <a:sym typeface="Times New Roman"/>
              </a:rPr>
            </a:br>
            <a:endParaRPr sz="2600">
              <a:latin typeface="Avenir"/>
              <a:ea typeface="Avenir"/>
              <a:cs typeface="Avenir"/>
              <a:sym typeface="Avenir"/>
            </a:endParaRPr>
          </a:p>
          <a:p>
            <a:pPr indent="0" lvl="0" marL="0" rtl="0" algn="l">
              <a:lnSpc>
                <a:spcPct val="100000"/>
              </a:lnSpc>
              <a:spcBef>
                <a:spcPts val="360"/>
              </a:spcBef>
              <a:spcAft>
                <a:spcPts val="0"/>
              </a:spcAft>
              <a:buSzPts val="1800"/>
              <a:buNone/>
            </a:pPr>
            <a:r>
              <a:t/>
            </a:r>
            <a:endParaRPr/>
          </a:p>
        </p:txBody>
      </p:sp>
      <p:sp>
        <p:nvSpPr>
          <p:cNvPr id="148" name="Google Shape;148;gd9f1cbd273_3_1"/>
          <p:cNvSpPr txBox="1"/>
          <p:nvPr>
            <p:ph idx="12" type="sldNum"/>
          </p:nvPr>
        </p:nvSpPr>
        <p:spPr>
          <a:xfrm>
            <a:off x="9829800" y="6780108"/>
            <a:ext cx="3200400" cy="3894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pic>
        <p:nvPicPr>
          <p:cNvPr id="149" name="Google Shape;149;gd9f1cbd273_3_1"/>
          <p:cNvPicPr preferRelativeResize="0"/>
          <p:nvPr/>
        </p:nvPicPr>
        <p:blipFill rotWithShape="1">
          <a:blip r:embed="rId3">
            <a:alphaModFix/>
          </a:blip>
          <a:srcRect b="0" l="0" r="0" t="0"/>
          <a:stretch/>
        </p:blipFill>
        <p:spPr>
          <a:xfrm>
            <a:off x="2383025" y="2943225"/>
            <a:ext cx="7887324" cy="3657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8"/>
          <p:cNvSpPr txBox="1"/>
          <p:nvPr/>
        </p:nvSpPr>
        <p:spPr>
          <a:xfrm>
            <a:off x="676940" y="457200"/>
            <a:ext cx="68580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Arial"/>
                <a:ea typeface="Arial"/>
                <a:cs typeface="Arial"/>
                <a:sym typeface="Arial"/>
              </a:rPr>
              <a:t>Implementation of Model :</a:t>
            </a:r>
            <a:endParaRPr b="0" i="0" sz="3200" u="none" cap="none" strike="noStrike">
              <a:solidFill>
                <a:schemeClr val="dk1"/>
              </a:solidFill>
              <a:latin typeface="Calibri"/>
              <a:ea typeface="Calibri"/>
              <a:cs typeface="Calibri"/>
              <a:sym typeface="Calibri"/>
            </a:endParaRPr>
          </a:p>
        </p:txBody>
      </p:sp>
      <p:grpSp>
        <p:nvGrpSpPr>
          <p:cNvPr id="155" name="Google Shape;155;p8"/>
          <p:cNvGrpSpPr/>
          <p:nvPr/>
        </p:nvGrpSpPr>
        <p:grpSpPr>
          <a:xfrm>
            <a:off x="493776" y="2192694"/>
            <a:ext cx="12783312" cy="4080090"/>
            <a:chOff x="0" y="0"/>
            <a:chExt cx="11883717" cy="3522306"/>
          </a:xfrm>
        </p:grpSpPr>
        <p:sp>
          <p:nvSpPr>
            <p:cNvPr id="156" name="Google Shape;156;p8"/>
            <p:cNvSpPr/>
            <p:nvPr/>
          </p:nvSpPr>
          <p:spPr>
            <a:xfrm>
              <a:off x="0" y="0"/>
              <a:ext cx="2762845" cy="3522306"/>
            </a:xfrm>
            <a:prstGeom prst="rect">
              <a:avLst/>
            </a:prstGeom>
            <a:solidFill>
              <a:srgbClr val="E7CFCF">
                <a:alpha val="89019"/>
              </a:srgbClr>
            </a:solidFill>
            <a:ln cap="flat" cmpd="sng" w="25400">
              <a:solidFill>
                <a:srgbClr val="E7CFCF">
                  <a:alpha val="89019"/>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8"/>
            <p:cNvSpPr txBox="1"/>
            <p:nvPr/>
          </p:nvSpPr>
          <p:spPr>
            <a:xfrm>
              <a:off x="0" y="1338476"/>
              <a:ext cx="2762845" cy="2113383"/>
            </a:xfrm>
            <a:prstGeom prst="rect">
              <a:avLst/>
            </a:prstGeom>
            <a:noFill/>
            <a:ln>
              <a:noFill/>
            </a:ln>
          </p:spPr>
          <p:txBody>
            <a:bodyPr anchorCtr="0" anchor="t" bIns="330200" lIns="215400" spcFirstLastPara="1" rIns="215400" wrap="square" tIns="330200">
              <a:noAutofit/>
            </a:bodyPr>
            <a:lstStyle/>
            <a:p>
              <a:pPr indent="0" lvl="0" marL="0" marR="0" rtl="0" algn="l">
                <a:lnSpc>
                  <a:spcPct val="90000"/>
                </a:lnSpc>
                <a:spcBef>
                  <a:spcPts val="0"/>
                </a:spcBef>
                <a:spcAft>
                  <a:spcPts val="0"/>
                </a:spcAft>
                <a:buClr>
                  <a:schemeClr val="dk1"/>
                </a:buClr>
                <a:buSzPts val="2600"/>
                <a:buFont typeface="Calibri"/>
                <a:buNone/>
              </a:pPr>
              <a:r>
                <a:rPr b="0" i="0" lang="en-GB" sz="2600" u="none" cap="none" strike="noStrike">
                  <a:solidFill>
                    <a:schemeClr val="dk1"/>
                  </a:solidFill>
                  <a:latin typeface="Calibri"/>
                  <a:ea typeface="Calibri"/>
                  <a:cs typeface="Calibri"/>
                  <a:sym typeface="Calibri"/>
                </a:rPr>
                <a:t>Pre-processing</a:t>
              </a:r>
              <a:endParaRPr b="0" i="0" sz="2600" u="none" cap="none" strike="noStrike">
                <a:solidFill>
                  <a:schemeClr val="dk1"/>
                </a:solidFill>
                <a:latin typeface="Calibri"/>
                <a:ea typeface="Calibri"/>
                <a:cs typeface="Calibri"/>
                <a:sym typeface="Calibri"/>
              </a:endParaRPr>
            </a:p>
          </p:txBody>
        </p:sp>
        <p:sp>
          <p:nvSpPr>
            <p:cNvPr id="158" name="Google Shape;158;p8"/>
            <p:cNvSpPr/>
            <p:nvPr/>
          </p:nvSpPr>
          <p:spPr>
            <a:xfrm>
              <a:off x="856559" y="352230"/>
              <a:ext cx="1056691" cy="1056691"/>
            </a:xfrm>
            <a:prstGeom prst="ellipse">
              <a:avLst/>
            </a:prstGeom>
            <a:solidFill>
              <a:srgbClr val="BF504D"/>
            </a:solidFill>
            <a:ln cap="flat" cmpd="sng" w="25400">
              <a:solidFill>
                <a:srgbClr val="BF504D"/>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8"/>
            <p:cNvSpPr txBox="1"/>
            <p:nvPr/>
          </p:nvSpPr>
          <p:spPr>
            <a:xfrm>
              <a:off x="1011308" y="506979"/>
              <a:ext cx="747193" cy="747193"/>
            </a:xfrm>
            <a:prstGeom prst="rect">
              <a:avLst/>
            </a:prstGeom>
            <a:noFill/>
            <a:ln>
              <a:noFill/>
            </a:ln>
          </p:spPr>
          <p:txBody>
            <a:bodyPr anchorCtr="0" anchor="ctr" bIns="12700" lIns="82375" spcFirstLastPara="1" rIns="82375" wrap="square" tIns="12700">
              <a:noAutofit/>
            </a:bodyPr>
            <a:lstStyle/>
            <a:p>
              <a:pPr indent="0" lvl="0" marL="0" marR="0" rtl="0" algn="ctr">
                <a:lnSpc>
                  <a:spcPct val="90000"/>
                </a:lnSpc>
                <a:spcBef>
                  <a:spcPts val="0"/>
                </a:spcBef>
                <a:spcAft>
                  <a:spcPts val="0"/>
                </a:spcAft>
                <a:buClr>
                  <a:schemeClr val="lt1"/>
                </a:buClr>
                <a:buSzPts val="4800"/>
                <a:buFont typeface="Calibri"/>
                <a:buNone/>
              </a:pPr>
              <a:r>
                <a:rPr b="0" i="0" lang="en-GB" sz="4800" u="none" cap="none" strike="noStrike">
                  <a:solidFill>
                    <a:schemeClr val="lt1"/>
                  </a:solidFill>
                  <a:latin typeface="Calibri"/>
                  <a:ea typeface="Calibri"/>
                  <a:cs typeface="Calibri"/>
                  <a:sym typeface="Calibri"/>
                </a:rPr>
                <a:t>1</a:t>
              </a:r>
              <a:endParaRPr b="0" i="0" sz="4800" u="none" cap="none" strike="noStrike">
                <a:solidFill>
                  <a:schemeClr val="lt1"/>
                </a:solidFill>
                <a:latin typeface="Calibri"/>
                <a:ea typeface="Calibri"/>
                <a:cs typeface="Calibri"/>
                <a:sym typeface="Calibri"/>
              </a:endParaRPr>
            </a:p>
          </p:txBody>
        </p:sp>
        <p:sp>
          <p:nvSpPr>
            <p:cNvPr id="160" name="Google Shape;160;p8"/>
            <p:cNvSpPr/>
            <p:nvPr/>
          </p:nvSpPr>
          <p:spPr>
            <a:xfrm>
              <a:off x="3482" y="3522234"/>
              <a:ext cx="2762845" cy="72"/>
            </a:xfrm>
            <a:prstGeom prst="rect">
              <a:avLst/>
            </a:prstGeom>
            <a:solidFill>
              <a:srgbClr val="BD654E"/>
            </a:solidFill>
            <a:ln cap="flat" cmpd="sng" w="25400">
              <a:solidFill>
                <a:srgbClr val="BD654E"/>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8"/>
            <p:cNvSpPr/>
            <p:nvPr/>
          </p:nvSpPr>
          <p:spPr>
            <a:xfrm>
              <a:off x="3042612" y="0"/>
              <a:ext cx="2762845" cy="3522306"/>
            </a:xfrm>
            <a:prstGeom prst="rect">
              <a:avLst/>
            </a:prstGeom>
            <a:solidFill>
              <a:srgbClr val="E5D9CE">
                <a:alpha val="89019"/>
              </a:srgbClr>
            </a:solidFill>
            <a:ln cap="flat" cmpd="sng" w="25400">
              <a:solidFill>
                <a:srgbClr val="E5D9CE">
                  <a:alpha val="89019"/>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8"/>
            <p:cNvSpPr txBox="1"/>
            <p:nvPr/>
          </p:nvSpPr>
          <p:spPr>
            <a:xfrm>
              <a:off x="3042612" y="1338476"/>
              <a:ext cx="2762845" cy="2113383"/>
            </a:xfrm>
            <a:prstGeom prst="rect">
              <a:avLst/>
            </a:prstGeom>
            <a:noFill/>
            <a:ln>
              <a:noFill/>
            </a:ln>
          </p:spPr>
          <p:txBody>
            <a:bodyPr anchorCtr="0" anchor="t" bIns="330200" lIns="215400" spcFirstLastPara="1" rIns="215400" wrap="square" tIns="330200">
              <a:noAutofit/>
            </a:bodyPr>
            <a:lstStyle/>
            <a:p>
              <a:pPr indent="0" lvl="0" marL="0" marR="0" rtl="0" algn="l">
                <a:lnSpc>
                  <a:spcPct val="90000"/>
                </a:lnSpc>
                <a:spcBef>
                  <a:spcPts val="0"/>
                </a:spcBef>
                <a:spcAft>
                  <a:spcPts val="0"/>
                </a:spcAft>
                <a:buClr>
                  <a:schemeClr val="dk1"/>
                </a:buClr>
                <a:buSzPts val="2600"/>
                <a:buFont typeface="Calibri"/>
                <a:buNone/>
              </a:pPr>
              <a:r>
                <a:rPr b="0" i="0" lang="en-GB" sz="2600" u="none" cap="none" strike="noStrike">
                  <a:solidFill>
                    <a:schemeClr val="dk1"/>
                  </a:solidFill>
                  <a:latin typeface="Calibri"/>
                  <a:ea typeface="Calibri"/>
                  <a:cs typeface="Calibri"/>
                  <a:sym typeface="Calibri"/>
                </a:rPr>
                <a:t>Face detection</a:t>
              </a:r>
              <a:endParaRPr b="0" i="0" sz="2600" u="none" cap="none" strike="noStrike">
                <a:solidFill>
                  <a:schemeClr val="dk1"/>
                </a:solidFill>
                <a:latin typeface="Calibri"/>
                <a:ea typeface="Calibri"/>
                <a:cs typeface="Calibri"/>
                <a:sym typeface="Calibri"/>
              </a:endParaRPr>
            </a:p>
          </p:txBody>
        </p:sp>
        <p:sp>
          <p:nvSpPr>
            <p:cNvPr id="163" name="Google Shape;163;p8"/>
            <p:cNvSpPr/>
            <p:nvPr/>
          </p:nvSpPr>
          <p:spPr>
            <a:xfrm>
              <a:off x="3895689" y="352230"/>
              <a:ext cx="1056691" cy="1056691"/>
            </a:xfrm>
            <a:prstGeom prst="ellipse">
              <a:avLst/>
            </a:prstGeom>
            <a:solidFill>
              <a:srgbClr val="BC7B50"/>
            </a:solidFill>
            <a:ln cap="flat" cmpd="sng" w="25400">
              <a:solidFill>
                <a:srgbClr val="BC7B50"/>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8"/>
            <p:cNvSpPr txBox="1"/>
            <p:nvPr/>
          </p:nvSpPr>
          <p:spPr>
            <a:xfrm>
              <a:off x="4050438" y="506979"/>
              <a:ext cx="747193" cy="747193"/>
            </a:xfrm>
            <a:prstGeom prst="rect">
              <a:avLst/>
            </a:prstGeom>
            <a:noFill/>
            <a:ln>
              <a:noFill/>
            </a:ln>
          </p:spPr>
          <p:txBody>
            <a:bodyPr anchorCtr="0" anchor="ctr" bIns="12700" lIns="82375" spcFirstLastPara="1" rIns="82375" wrap="square" tIns="12700">
              <a:noAutofit/>
            </a:bodyPr>
            <a:lstStyle/>
            <a:p>
              <a:pPr indent="0" lvl="0" marL="0" marR="0" rtl="0" algn="ctr">
                <a:lnSpc>
                  <a:spcPct val="90000"/>
                </a:lnSpc>
                <a:spcBef>
                  <a:spcPts val="0"/>
                </a:spcBef>
                <a:spcAft>
                  <a:spcPts val="0"/>
                </a:spcAft>
                <a:buClr>
                  <a:schemeClr val="lt1"/>
                </a:buClr>
                <a:buSzPts val="4800"/>
                <a:buFont typeface="Calibri"/>
                <a:buNone/>
              </a:pPr>
              <a:r>
                <a:rPr b="0" i="0" lang="en-GB" sz="4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65" name="Google Shape;165;p8"/>
            <p:cNvSpPr/>
            <p:nvPr/>
          </p:nvSpPr>
          <p:spPr>
            <a:xfrm>
              <a:off x="3042612" y="3522234"/>
              <a:ext cx="2762845" cy="72"/>
            </a:xfrm>
            <a:prstGeom prst="rect">
              <a:avLst/>
            </a:prstGeom>
            <a:solidFill>
              <a:srgbClr val="BB9052"/>
            </a:solidFill>
            <a:ln cap="flat" cmpd="sng" w="25400">
              <a:solidFill>
                <a:srgbClr val="BB9052"/>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8"/>
            <p:cNvSpPr/>
            <p:nvPr/>
          </p:nvSpPr>
          <p:spPr>
            <a:xfrm>
              <a:off x="6081742" y="0"/>
              <a:ext cx="2762845" cy="3522306"/>
            </a:xfrm>
            <a:prstGeom prst="rect">
              <a:avLst/>
            </a:prstGeom>
            <a:solidFill>
              <a:srgbClr val="E4E4CF">
                <a:alpha val="89019"/>
              </a:srgbClr>
            </a:solidFill>
            <a:ln cap="flat" cmpd="sng" w="25400">
              <a:solidFill>
                <a:srgbClr val="E4E4CF">
                  <a:alpha val="89019"/>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8"/>
            <p:cNvSpPr txBox="1"/>
            <p:nvPr/>
          </p:nvSpPr>
          <p:spPr>
            <a:xfrm>
              <a:off x="6081742" y="1338476"/>
              <a:ext cx="2762845" cy="2113383"/>
            </a:xfrm>
            <a:prstGeom prst="rect">
              <a:avLst/>
            </a:prstGeom>
            <a:noFill/>
            <a:ln>
              <a:noFill/>
            </a:ln>
          </p:spPr>
          <p:txBody>
            <a:bodyPr anchorCtr="0" anchor="t" bIns="330200" lIns="215400" spcFirstLastPara="1" rIns="215400" wrap="square" tIns="330200">
              <a:noAutofit/>
            </a:bodyPr>
            <a:lstStyle/>
            <a:p>
              <a:pPr indent="0" lvl="0" marL="0" marR="0" rtl="0" algn="l">
                <a:lnSpc>
                  <a:spcPct val="90000"/>
                </a:lnSpc>
                <a:spcBef>
                  <a:spcPts val="0"/>
                </a:spcBef>
                <a:spcAft>
                  <a:spcPts val="0"/>
                </a:spcAft>
                <a:buClr>
                  <a:schemeClr val="dk1"/>
                </a:buClr>
                <a:buSzPts val="2600"/>
                <a:buFont typeface="Calibri"/>
                <a:buNone/>
              </a:pPr>
              <a:r>
                <a:rPr b="0" i="0" lang="en-GB" sz="2600" u="none" cap="none" strike="noStrike">
                  <a:solidFill>
                    <a:schemeClr val="dk1"/>
                  </a:solidFill>
                  <a:latin typeface="Calibri"/>
                  <a:ea typeface="Calibri"/>
                  <a:cs typeface="Calibri"/>
                  <a:sym typeface="Calibri"/>
                </a:rPr>
                <a:t>Feature extraction and Model Development</a:t>
              </a:r>
              <a:endParaRPr b="0" i="0" sz="2600" u="none" cap="none" strike="noStrike">
                <a:solidFill>
                  <a:schemeClr val="dk1"/>
                </a:solidFill>
                <a:latin typeface="Calibri"/>
                <a:ea typeface="Calibri"/>
                <a:cs typeface="Calibri"/>
                <a:sym typeface="Calibri"/>
              </a:endParaRPr>
            </a:p>
          </p:txBody>
        </p:sp>
        <p:sp>
          <p:nvSpPr>
            <p:cNvPr id="168" name="Google Shape;168;p8"/>
            <p:cNvSpPr/>
            <p:nvPr/>
          </p:nvSpPr>
          <p:spPr>
            <a:xfrm>
              <a:off x="6934819" y="352230"/>
              <a:ext cx="1056691" cy="1056691"/>
            </a:xfrm>
            <a:prstGeom prst="ellipse">
              <a:avLst/>
            </a:prstGeom>
            <a:solidFill>
              <a:srgbClr val="BBA353"/>
            </a:solidFill>
            <a:ln cap="flat" cmpd="sng" w="25400">
              <a:solidFill>
                <a:srgbClr val="BBA353"/>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8"/>
            <p:cNvSpPr txBox="1"/>
            <p:nvPr/>
          </p:nvSpPr>
          <p:spPr>
            <a:xfrm>
              <a:off x="7089568" y="506979"/>
              <a:ext cx="747193" cy="747193"/>
            </a:xfrm>
            <a:prstGeom prst="rect">
              <a:avLst/>
            </a:prstGeom>
            <a:noFill/>
            <a:ln>
              <a:noFill/>
            </a:ln>
          </p:spPr>
          <p:txBody>
            <a:bodyPr anchorCtr="0" anchor="ctr" bIns="12700" lIns="82375" spcFirstLastPara="1" rIns="82375" wrap="square" tIns="12700">
              <a:noAutofit/>
            </a:bodyPr>
            <a:lstStyle/>
            <a:p>
              <a:pPr indent="0" lvl="0" marL="0" marR="0" rtl="0" algn="ctr">
                <a:lnSpc>
                  <a:spcPct val="90000"/>
                </a:lnSpc>
                <a:spcBef>
                  <a:spcPts val="0"/>
                </a:spcBef>
                <a:spcAft>
                  <a:spcPts val="0"/>
                </a:spcAft>
                <a:buClr>
                  <a:schemeClr val="lt1"/>
                </a:buClr>
                <a:buSzPts val="4800"/>
                <a:buFont typeface="Calibri"/>
                <a:buNone/>
              </a:pPr>
              <a:r>
                <a:rPr b="0" i="0" lang="en-GB" sz="48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170" name="Google Shape;170;p8"/>
            <p:cNvSpPr/>
            <p:nvPr/>
          </p:nvSpPr>
          <p:spPr>
            <a:xfrm>
              <a:off x="6081742" y="3522234"/>
              <a:ext cx="2762845" cy="72"/>
            </a:xfrm>
            <a:prstGeom prst="rect">
              <a:avLst/>
            </a:prstGeom>
            <a:solidFill>
              <a:srgbClr val="BAB655"/>
            </a:solidFill>
            <a:ln cap="flat" cmpd="sng" w="25400">
              <a:solidFill>
                <a:srgbClr val="BAB655"/>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8"/>
            <p:cNvSpPr/>
            <p:nvPr/>
          </p:nvSpPr>
          <p:spPr>
            <a:xfrm>
              <a:off x="9120872" y="0"/>
              <a:ext cx="2762845" cy="3522306"/>
            </a:xfrm>
            <a:prstGeom prst="rect">
              <a:avLst/>
            </a:prstGeom>
            <a:solidFill>
              <a:srgbClr val="DCE4CF">
                <a:alpha val="89019"/>
              </a:srgbClr>
            </a:solidFill>
            <a:ln cap="flat" cmpd="sng" w="25400">
              <a:solidFill>
                <a:srgbClr val="DCE4CF">
                  <a:alpha val="89019"/>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8"/>
            <p:cNvSpPr txBox="1"/>
            <p:nvPr/>
          </p:nvSpPr>
          <p:spPr>
            <a:xfrm>
              <a:off x="9120872" y="1338476"/>
              <a:ext cx="2762845" cy="2113383"/>
            </a:xfrm>
            <a:prstGeom prst="rect">
              <a:avLst/>
            </a:prstGeom>
            <a:noFill/>
            <a:ln>
              <a:noFill/>
            </a:ln>
          </p:spPr>
          <p:txBody>
            <a:bodyPr anchorCtr="0" anchor="t" bIns="330200" lIns="215400" spcFirstLastPara="1" rIns="215400" wrap="square" tIns="330200">
              <a:noAutofit/>
            </a:bodyPr>
            <a:lstStyle/>
            <a:p>
              <a:pPr indent="0" lvl="0" marL="0" marR="0" rtl="0" algn="l">
                <a:lnSpc>
                  <a:spcPct val="90000"/>
                </a:lnSpc>
                <a:spcBef>
                  <a:spcPts val="0"/>
                </a:spcBef>
                <a:spcAft>
                  <a:spcPts val="0"/>
                </a:spcAft>
                <a:buClr>
                  <a:schemeClr val="dk1"/>
                </a:buClr>
                <a:buSzPts val="2600"/>
                <a:buFont typeface="Calibri"/>
                <a:buNone/>
              </a:pPr>
              <a:r>
                <a:rPr b="0" i="0" lang="en-GB" sz="2600" u="none" cap="none" strike="noStrike">
                  <a:solidFill>
                    <a:schemeClr val="dk1"/>
                  </a:solidFill>
                  <a:latin typeface="Calibri"/>
                  <a:ea typeface="Calibri"/>
                  <a:cs typeface="Calibri"/>
                  <a:sym typeface="Calibri"/>
                </a:rPr>
                <a:t>Expression classification</a:t>
              </a:r>
              <a:endParaRPr b="0" i="0" sz="2600" u="none" cap="none" strike="noStrike">
                <a:solidFill>
                  <a:schemeClr val="dk1"/>
                </a:solidFill>
                <a:latin typeface="Calibri"/>
                <a:ea typeface="Calibri"/>
                <a:cs typeface="Calibri"/>
                <a:sym typeface="Calibri"/>
              </a:endParaRPr>
            </a:p>
          </p:txBody>
        </p:sp>
        <p:sp>
          <p:nvSpPr>
            <p:cNvPr id="173" name="Google Shape;173;p8"/>
            <p:cNvSpPr/>
            <p:nvPr/>
          </p:nvSpPr>
          <p:spPr>
            <a:xfrm>
              <a:off x="9973949" y="352230"/>
              <a:ext cx="1056691" cy="1056691"/>
            </a:xfrm>
            <a:prstGeom prst="ellipse">
              <a:avLst/>
            </a:prstGeom>
            <a:solidFill>
              <a:srgbClr val="ACB957"/>
            </a:solidFill>
            <a:ln cap="flat" cmpd="sng" w="25400">
              <a:solidFill>
                <a:srgbClr val="ACB957"/>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8"/>
            <p:cNvSpPr txBox="1"/>
            <p:nvPr/>
          </p:nvSpPr>
          <p:spPr>
            <a:xfrm>
              <a:off x="10128698" y="506979"/>
              <a:ext cx="747193" cy="747193"/>
            </a:xfrm>
            <a:prstGeom prst="rect">
              <a:avLst/>
            </a:prstGeom>
            <a:noFill/>
            <a:ln>
              <a:noFill/>
            </a:ln>
          </p:spPr>
          <p:txBody>
            <a:bodyPr anchorCtr="0" anchor="ctr" bIns="12700" lIns="82375" spcFirstLastPara="1" rIns="82375" wrap="square" tIns="12700">
              <a:noAutofit/>
            </a:bodyPr>
            <a:lstStyle/>
            <a:p>
              <a:pPr indent="0" lvl="0" marL="0" marR="0" rtl="0" algn="ctr">
                <a:lnSpc>
                  <a:spcPct val="90000"/>
                </a:lnSpc>
                <a:spcBef>
                  <a:spcPts val="0"/>
                </a:spcBef>
                <a:spcAft>
                  <a:spcPts val="0"/>
                </a:spcAft>
                <a:buClr>
                  <a:schemeClr val="lt1"/>
                </a:buClr>
                <a:buSzPts val="4800"/>
                <a:buFont typeface="Calibri"/>
                <a:buNone/>
              </a:pPr>
              <a:r>
                <a:rPr b="0" i="0" lang="en-GB" sz="48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75" name="Google Shape;175;p8"/>
            <p:cNvSpPr/>
            <p:nvPr/>
          </p:nvSpPr>
          <p:spPr>
            <a:xfrm>
              <a:off x="9120872" y="3522234"/>
              <a:ext cx="2762845" cy="72"/>
            </a:xfrm>
            <a:prstGeom prst="rect">
              <a:avLst/>
            </a:prstGeom>
            <a:solidFill>
              <a:srgbClr val="99B958"/>
            </a:solidFill>
            <a:ln cap="flat" cmpd="sng" w="25400">
              <a:solidFill>
                <a:srgbClr val="99B958"/>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2020-07-27T05:05:15Z</dcterms:created>
  <dc:creator>Admin</dc:creator>
</cp:coreProperties>
</file>